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C66"/>
    <a:srgbClr val="00667F"/>
    <a:srgbClr val="088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 autoAdjust="0"/>
    <p:restoredTop sz="94684" autoAdjust="0"/>
  </p:normalViewPr>
  <p:slideViewPr>
    <p:cSldViewPr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68" y="-5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263" y="650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650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3EDC7CCB-D08C-449A-B255-5FB78184855D}" type="datetime3">
              <a:rPr lang="en-GB"/>
              <a:pPr>
                <a:defRPr/>
              </a:pPr>
              <a:t>9 May 2014</a:t>
            </a:fld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0" y="935513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Copyright </a:t>
            </a:r>
            <a:r>
              <a:rPr lang="en-GB" dirty="0" smtClean="0">
                <a:latin typeface="+mn-lt"/>
                <a:cs typeface="Calibri"/>
              </a:rPr>
              <a:t>© </a:t>
            </a:r>
            <a:r>
              <a:rPr lang="en-GB" dirty="0" smtClean="0">
                <a:latin typeface="+mn-lt"/>
              </a:rPr>
              <a:t>The </a:t>
            </a:r>
            <a:r>
              <a:rPr lang="en-GB" dirty="0">
                <a:latin typeface="+mn-lt"/>
              </a:rPr>
              <a:t>Open Group </a:t>
            </a:r>
            <a:r>
              <a:rPr lang="en-GB" dirty="0" smtClean="0">
                <a:latin typeface="+mn-lt"/>
              </a:rPr>
              <a:t>2012</a:t>
            </a:r>
            <a:endParaRPr lang="en-GB" dirty="0">
              <a:latin typeface="+mn-lt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35513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93C946B4-1A19-4B4D-9FD7-9871FF912D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732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925" y="650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650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0B35E162-A492-4723-835E-7DF82D7954F5}" type="datetime3">
              <a:rPr lang="en-GB"/>
              <a:pPr>
                <a:defRPr/>
              </a:pPr>
              <a:t>9 May 2014</a:t>
            </a:fld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4875"/>
            <a:ext cx="5029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25" y="935513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Copyright </a:t>
            </a:r>
            <a:r>
              <a:rPr lang="en-GB" dirty="0" smtClean="0">
                <a:cs typeface="Calibri"/>
              </a:rPr>
              <a:t>© </a:t>
            </a:r>
            <a:r>
              <a:rPr lang="en-GB" dirty="0" smtClean="0"/>
              <a:t>The Open Group 2012</a:t>
            </a: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35513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58484D1D-A1ED-4206-A910-07B40AACD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1310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defRPr/>
            </a:pPr>
            <a:r>
              <a:rPr lang="en-GB" sz="800" dirty="0">
                <a:latin typeface="Arial" charset="0"/>
              </a:rPr>
              <a:t>Copyright </a:t>
            </a:r>
            <a:r>
              <a:rPr lang="en-GB" sz="800" dirty="0" smtClean="0">
                <a:latin typeface="Calibri"/>
                <a:cs typeface="Calibri"/>
              </a:rPr>
              <a:t>©</a:t>
            </a:r>
            <a:r>
              <a:rPr lang="en-GB" sz="800" dirty="0" smtClean="0">
                <a:latin typeface="Arial" charset="0"/>
              </a:rPr>
              <a:t> </a:t>
            </a:r>
            <a:r>
              <a:rPr lang="en-GB" sz="800" dirty="0">
                <a:latin typeface="Arial" charset="0"/>
              </a:rPr>
              <a:t>The Open Group </a:t>
            </a:r>
            <a:r>
              <a:rPr lang="en-GB" sz="800" dirty="0" smtClean="0">
                <a:latin typeface="Arial" charset="0"/>
              </a:rPr>
              <a:t>2013</a:t>
            </a:r>
            <a:endParaRPr lang="en-GB" sz="800" dirty="0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143000"/>
          </a:xfrm>
        </p:spPr>
        <p:txBody>
          <a:bodyPr lIns="91440" rIns="91440" anchor="t"/>
          <a:lstStyle>
            <a:lvl1pPr algn="ctr">
              <a:defRPr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060575"/>
            <a:ext cx="6400800" cy="1295400"/>
          </a:xfrm>
        </p:spPr>
        <p:txBody>
          <a:bodyPr lIns="91440" rIns="91440"/>
          <a:lstStyle>
            <a:lvl1pPr marL="0" indent="0" algn="ctr">
              <a:buFont typeface="Wingdings" pitchFamily="2" charset="2"/>
              <a:buNone/>
              <a:defRPr>
                <a:solidFill>
                  <a:srgbClr val="007C6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6" name="Picture 5" descr="tog-horiz-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0232" y="6193476"/>
            <a:ext cx="2217440" cy="547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70000"/>
              <a:buFont typeface="Wingdings" charset="2"/>
              <a:buChar char="q"/>
              <a:defRPr>
                <a:solidFill>
                  <a:srgbClr val="00667F"/>
                </a:solidFill>
              </a:defRPr>
            </a:lvl1pPr>
            <a:lvl2pPr marL="742950" indent="-285750">
              <a:buClr>
                <a:srgbClr val="00667F"/>
              </a:buClr>
              <a:buFont typeface="Wingdings" charset="2"/>
              <a:buChar char="§"/>
              <a:defRPr sz="2600">
                <a:solidFill>
                  <a:srgbClr val="00667F"/>
                </a:solidFill>
              </a:defRPr>
            </a:lvl2pPr>
            <a:lvl3pPr marL="1143000" indent="-228600">
              <a:buClr>
                <a:srgbClr val="00667F"/>
              </a:buClr>
              <a:buFont typeface="Courier New"/>
              <a:buChar char="o"/>
              <a:defRPr sz="2600" baseline="0">
                <a:solidFill>
                  <a:srgbClr val="00667F"/>
                </a:solidFill>
              </a:defRPr>
            </a:lvl3pPr>
            <a:lvl4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32AC-124A-4D9B-8903-D8EDFD83D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57338"/>
            <a:ext cx="4244975" cy="4538662"/>
          </a:xfrm>
        </p:spPr>
        <p:txBody>
          <a:bodyPr/>
          <a:lstStyle>
            <a:lvl1pPr marL="342900" indent="-342900">
              <a:buSzPct val="70000"/>
              <a:buFont typeface="Wingdings" charset="2"/>
              <a:buChar char="q"/>
              <a:defRPr sz="2800">
                <a:solidFill>
                  <a:srgbClr val="00667F"/>
                </a:solidFill>
              </a:defRPr>
            </a:lvl1pPr>
            <a:lvl2pPr marL="742950" indent="-285750">
              <a:buClr>
                <a:srgbClr val="00667F"/>
              </a:buClr>
              <a:buSzPct val="100000"/>
              <a:buFont typeface="Wingdings" charset="2"/>
              <a:buChar char="§"/>
              <a:defRPr sz="2400" baseline="0">
                <a:solidFill>
                  <a:srgbClr val="00667F"/>
                </a:solidFill>
              </a:defRPr>
            </a:lvl2pPr>
            <a:lvl3pPr marL="1143000" indent="-228600">
              <a:buClr>
                <a:srgbClr val="00667F"/>
              </a:buClr>
              <a:buSzPct val="70000"/>
              <a:buFont typeface="Courier New"/>
              <a:buChar char="o"/>
              <a:defRPr sz="2400" baseline="0">
                <a:solidFill>
                  <a:srgbClr val="00667F"/>
                </a:solidFill>
              </a:defRPr>
            </a:lvl3pPr>
            <a:lvl4pPr>
              <a:buClr>
                <a:srgbClr val="00667F"/>
              </a:buClr>
              <a:buFont typeface="Wingdings" pitchFamily="2" charset="2"/>
              <a:buChar char="§"/>
              <a:defRPr sz="1800"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defRPr sz="1800">
                <a:solidFill>
                  <a:srgbClr val="0066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244975" cy="4538662"/>
          </a:xfrm>
        </p:spPr>
        <p:txBody>
          <a:bodyPr/>
          <a:lstStyle>
            <a:lvl1pPr marL="342900" indent="-342900">
              <a:buSzPct val="70000"/>
              <a:buFont typeface="Wingdings" charset="2"/>
              <a:buChar char="q"/>
              <a:defRPr sz="2800">
                <a:solidFill>
                  <a:srgbClr val="00667F"/>
                </a:solidFill>
              </a:defRPr>
            </a:lvl1pPr>
            <a:lvl2pPr marL="742950" indent="-285750">
              <a:buClr>
                <a:srgbClr val="00667F"/>
              </a:buClr>
              <a:buSzPct val="100000"/>
              <a:buFont typeface="Wingdings" charset="2"/>
              <a:buChar char="§"/>
              <a:defRPr sz="2400" baseline="0">
                <a:solidFill>
                  <a:srgbClr val="00667F"/>
                </a:solidFill>
              </a:defRPr>
            </a:lvl2pPr>
            <a:lvl3pPr marL="1143000" indent="-228600">
              <a:buSzPct val="70000"/>
              <a:buFont typeface="Courier New"/>
              <a:buChar char="o"/>
              <a:defRPr sz="2400" baseline="0">
                <a:solidFill>
                  <a:srgbClr val="00667F"/>
                </a:solidFill>
              </a:defRPr>
            </a:lvl3pPr>
            <a:lvl4pPr>
              <a:defRPr sz="1800"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defRPr sz="1800">
                <a:solidFill>
                  <a:srgbClr val="0066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AFABF-AEC6-4F61-900A-99387BF7EE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1" y="1557338"/>
            <a:ext cx="8640960" cy="4319587"/>
          </a:xfrm>
        </p:spPr>
        <p:txBody>
          <a:bodyPr/>
          <a:lstStyle>
            <a:lvl1pPr marL="342900" indent="-342900">
              <a:buSzPct val="70000"/>
              <a:buFont typeface="Wingdings" charset="2"/>
              <a:buChar char="q"/>
              <a:defRPr>
                <a:solidFill>
                  <a:srgbClr val="00667F"/>
                </a:solidFill>
              </a:defRPr>
            </a:lvl1pPr>
            <a:lvl2pPr marL="742950" indent="-285750">
              <a:buSzPct val="100000"/>
              <a:buFont typeface="Wingdings" charset="2"/>
              <a:buChar char="§"/>
              <a:defRPr>
                <a:solidFill>
                  <a:srgbClr val="00667F"/>
                </a:solidFill>
              </a:defRPr>
            </a:lvl2pPr>
            <a:lvl3pPr marL="1143000" indent="-228600">
              <a:buSzPct val="70000"/>
              <a:buFont typeface="Courier New"/>
              <a:buChar char="o"/>
              <a:defRPr>
                <a:solidFill>
                  <a:srgbClr val="00667F"/>
                </a:solidFill>
              </a:defRPr>
            </a:lvl3pPr>
            <a:lvl4pPr>
              <a:defRPr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defRPr>
                <a:solidFill>
                  <a:srgbClr val="00667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17DA-B908-46DB-8771-215BCD75C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D453-3442-49B9-AF1C-7AF8650E09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C66"/>
          </a:solidFill>
        </p:spPr>
        <p:txBody>
          <a:bodyPr lIns="72000" rIns="7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1556792"/>
            <a:ext cx="8640960" cy="4248050"/>
          </a:xfrm>
        </p:spPr>
        <p:txBody>
          <a:bodyPr/>
          <a:lstStyle>
            <a:lvl1pPr marL="342900" indent="-342900">
              <a:buSzPct val="70000"/>
              <a:buFont typeface="Wingdings" charset="2"/>
              <a:buChar char="q"/>
              <a:defRPr>
                <a:solidFill>
                  <a:srgbClr val="00667F"/>
                </a:solidFill>
              </a:defRPr>
            </a:lvl1pPr>
            <a:lvl2pPr marL="742950" indent="-285750">
              <a:buSzPct val="100000"/>
              <a:buFont typeface="Wingdings" charset="2"/>
              <a:buChar char="§"/>
              <a:defRPr>
                <a:solidFill>
                  <a:srgbClr val="00667F"/>
                </a:solidFill>
              </a:defRPr>
            </a:lvl2pPr>
            <a:lvl3pPr marL="1143000" indent="-228600">
              <a:buSzPct val="70000"/>
              <a:buFont typeface="Courier New"/>
              <a:buChar char="o"/>
              <a:defRPr>
                <a:solidFill>
                  <a:srgbClr val="00667F"/>
                </a:solidFill>
              </a:defRPr>
            </a:lvl3pPr>
            <a:lvl4pPr>
              <a:defRPr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defRPr>
                <a:solidFill>
                  <a:srgbClr val="00667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9290-A3C6-42EC-890C-9B837D9C1E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C66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66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0717-BAB9-42E5-9430-6E9588BD30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C66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SzPct val="100000"/>
              <a:buFont typeface="Arial" pitchFamily="34" charset="0"/>
              <a:buChar char="•"/>
              <a:defRPr>
                <a:solidFill>
                  <a:srgbClr val="00667F"/>
                </a:solidFill>
              </a:defRPr>
            </a:lvl1pPr>
            <a:lvl2pPr>
              <a:buClr>
                <a:srgbClr val="00667F"/>
              </a:buClr>
              <a:buSzPct val="100000"/>
              <a:buFont typeface="Arial" pitchFamily="34" charset="0"/>
              <a:buChar char="•"/>
              <a:defRPr>
                <a:solidFill>
                  <a:srgbClr val="00667F"/>
                </a:solidFill>
              </a:defRPr>
            </a:lvl2pPr>
            <a:lvl3pPr>
              <a:buSzPct val="100000"/>
              <a:buFont typeface="Arial" pitchFamily="34" charset="0"/>
              <a:buChar char="•"/>
              <a:defRPr>
                <a:solidFill>
                  <a:srgbClr val="00667F"/>
                </a:solidFill>
              </a:defRPr>
            </a:lvl3pPr>
            <a:lvl4pPr>
              <a:buClr>
                <a:srgbClr val="007C66"/>
              </a:buClr>
              <a:defRPr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defRPr>
                <a:solidFill>
                  <a:srgbClr val="00667F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45408-E89A-4A00-8B88-C11AE9034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9075" y="6337300"/>
            <a:ext cx="108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pPr>
              <a:defRPr/>
            </a:pPr>
            <a:fld id="{191C747C-6D0C-43BC-B5A1-D84E7E78E5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>
              <a:defRPr/>
            </a:pPr>
            <a:r>
              <a:rPr lang="en-GB" sz="800" dirty="0">
                <a:latin typeface="+mn-lt"/>
              </a:rPr>
              <a:t>Copyright </a:t>
            </a:r>
            <a:r>
              <a:rPr lang="en-GB" sz="800" dirty="0" smtClean="0">
                <a:latin typeface="+mn-lt"/>
                <a:cs typeface="Calibri"/>
              </a:rPr>
              <a:t>© </a:t>
            </a:r>
            <a:r>
              <a:rPr lang="en-GB" sz="800" dirty="0" smtClean="0">
                <a:latin typeface="+mn-lt"/>
              </a:rPr>
              <a:t>The </a:t>
            </a:r>
            <a:r>
              <a:rPr lang="en-GB" sz="800" dirty="0">
                <a:latin typeface="+mn-lt"/>
              </a:rPr>
              <a:t>Open Group </a:t>
            </a:r>
            <a:r>
              <a:rPr lang="en-GB" sz="800" dirty="0" smtClean="0">
                <a:latin typeface="+mn-lt"/>
              </a:rPr>
              <a:t>2013</a:t>
            </a:r>
            <a:endParaRPr lang="en-GB" sz="800" dirty="0">
              <a:latin typeface="+mn-lt"/>
            </a:endParaRPr>
          </a:p>
        </p:txBody>
      </p:sp>
      <p:pic>
        <p:nvPicPr>
          <p:cNvPr id="7" name="Picture 6" descr="tog-horiz-rg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675040" y="6193476"/>
            <a:ext cx="2217440" cy="547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7F"/>
        </a:buClr>
        <a:buSzPct val="70000"/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Wingdings" charset="2"/>
        <a:buChar char="§"/>
        <a:defRPr sz="2600">
          <a:solidFill>
            <a:srgbClr val="00667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7F"/>
        </a:buClr>
        <a:buSzPct val="70000"/>
        <a:buFont typeface="Courier New"/>
        <a:buChar char="o"/>
        <a:defRPr sz="2600" baseline="0">
          <a:solidFill>
            <a:srgbClr val="00667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C66"/>
        </a:buClr>
        <a:buChar char="•"/>
        <a:defRPr sz="2200">
          <a:solidFill>
            <a:srgbClr val="00667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a-standards.opengroup.org/" TargetMode="External"/><Relationship Id="rId3" Type="http://schemas.openxmlformats.org/officeDocument/2006/relationships/hyperlink" Target="http://www.youtube.com/user/theopengrou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Work Group </a:t>
            </a: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C32AC-124A-4D9B-8903-D8EDFD83D98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6" name="Group 2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16630"/>
              </p:ext>
            </p:extLst>
          </p:nvPr>
        </p:nvGraphicFramePr>
        <p:xfrm>
          <a:off x="467544" y="1700808"/>
          <a:ext cx="8136904" cy="2895599"/>
        </p:xfrm>
        <a:graphic>
          <a:graphicData uri="http://schemas.openxmlformats.org/drawingml/2006/table">
            <a:tbl>
              <a:tblPr/>
              <a:tblGrid>
                <a:gridCol w="2448272"/>
                <a:gridCol w="936104"/>
                <a:gridCol w="1008112"/>
                <a:gridCol w="936104"/>
                <a:gridCol w="936104"/>
                <a:gridCol w="936104"/>
                <a:gridCol w="936104"/>
              </a:tblGrid>
              <a:tr h="5147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Item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London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San Fran-cisco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Amster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-dam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Boston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+mn-lt"/>
                        </a:rPr>
                        <a:t>London</a:t>
                      </a:r>
                      <a:endParaRPr lang="en-US" sz="1400" b="1" i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4Q2013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1Q2014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2Q2014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3Q2014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4Q2014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2015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SOA for Business Technology Guide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Publish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21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SOA Reference Architecture V2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Publish</a:t>
                      </a:r>
                      <a:endParaRPr lang="en-US" sz="1400" dirty="0" smtClean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33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SOA Certification – Foundation Level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Revise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Publish</a:t>
                      </a:r>
                      <a:endParaRPr kumimoji="0" lang="en-GB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76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Microservices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Architecture White Paper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Develop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Publish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12"/>
          <p:cNvSpPr>
            <a:spLocks noChangeArrowheads="1"/>
          </p:cNvSpPr>
          <p:nvPr/>
        </p:nvSpPr>
        <p:spPr bwMode="auto">
          <a:xfrm>
            <a:off x="4788024" y="1556792"/>
            <a:ext cx="1080120" cy="3168352"/>
          </a:xfrm>
          <a:prstGeom prst="rect">
            <a:avLst/>
          </a:prstGeom>
          <a:noFill/>
          <a:ln w="76200">
            <a:solidFill>
              <a:srgbClr val="0000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3" y="5013176"/>
            <a:ext cx="8425631" cy="122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7F"/>
              </a:buClr>
              <a:buSzPct val="70000"/>
              <a:buFont typeface="Wingdings" charset="2"/>
              <a:buChar char="q"/>
              <a:defRPr sz="2800">
                <a:solidFill>
                  <a:srgbClr val="0066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7F"/>
              </a:buClr>
              <a:buSzPct val="100000"/>
              <a:buFont typeface="Wingdings" charset="2"/>
              <a:buChar char="§"/>
              <a:defRPr sz="2600">
                <a:solidFill>
                  <a:srgbClr val="00667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7F"/>
              </a:buClr>
              <a:buSzPct val="70000"/>
              <a:buFont typeface="Courier New"/>
              <a:buChar char="o"/>
              <a:defRPr sz="2600" baseline="0">
                <a:solidFill>
                  <a:srgbClr val="00667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Ongoing activities</a:t>
            </a:r>
            <a:endParaRPr lang="en-US" sz="2000" b="1" dirty="0" smtClean="0"/>
          </a:p>
          <a:p>
            <a:r>
              <a:rPr lang="en-US" sz="2000" dirty="0" smtClean="0"/>
              <a:t>Support for published </a:t>
            </a:r>
            <a:r>
              <a:rPr lang="en-US" sz="2000" dirty="0" smtClean="0"/>
              <a:t>standards: </a:t>
            </a:r>
            <a:r>
              <a:rPr lang="en-US" sz="2000" dirty="0">
                <a:hlinkClick r:id="rId2"/>
              </a:rPr>
              <a:t>http://soa-standards.opengroup.org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Short SOA videos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www.youtube.com/user/</a:t>
            </a:r>
            <a:r>
              <a:rPr lang="en-US" sz="2000" dirty="0" smtClean="0">
                <a:hlinkClick r:id="rId3"/>
              </a:rPr>
              <a:t>theopengroup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276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g-cjh-13b">
  <a:themeElements>
    <a:clrScheme name="Presentation1 1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99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E78A00"/>
      </a:accent6>
      <a:hlink>
        <a:srgbClr val="666699"/>
      </a:hlink>
      <a:folHlink>
        <a:srgbClr val="0066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E78A00"/>
        </a:accent6>
        <a:hlink>
          <a:srgbClr val="6666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og-cjh-13b.potx</Template>
  <TotalTime>407</TotalTime>
  <Words>83</Words>
  <Application>Microsoft Macintosh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og-cjh-13b</vt:lpstr>
      <vt:lpstr>SOA Work Group Roadmap</vt:lpstr>
    </vt:vector>
  </TitlesOfParts>
  <Company>The Open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Please Complete</dc:subject>
  <dc:creator>cathy</dc:creator>
  <cp:keywords>Keywords to search by here</cp:keywords>
  <dc:description>Please put some info here about date and location of presentation</dc:description>
  <cp:lastModifiedBy>Chris Harding</cp:lastModifiedBy>
  <cp:revision>86</cp:revision>
  <cp:lastPrinted>2014-05-09T17:06:00Z</cp:lastPrinted>
  <dcterms:created xsi:type="dcterms:W3CDTF">2009-07-21T09:50:24Z</dcterms:created>
  <dcterms:modified xsi:type="dcterms:W3CDTF">2014-05-09T17:27:25Z</dcterms:modified>
</cp:coreProperties>
</file>