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60" r:id="rId3"/>
    <p:sldId id="311" r:id="rId4"/>
    <p:sldId id="259" r:id="rId5"/>
    <p:sldId id="308" r:id="rId6"/>
    <p:sldId id="309" r:id="rId7"/>
    <p:sldId id="280" r:id="rId8"/>
    <p:sldId id="283" r:id="rId9"/>
    <p:sldId id="284" r:id="rId10"/>
    <p:sldId id="286" r:id="rId11"/>
    <p:sldId id="310" r:id="rId12"/>
    <p:sldId id="313" r:id="rId13"/>
    <p:sldId id="288" r:id="rId14"/>
    <p:sldId id="290" r:id="rId15"/>
    <p:sldId id="289" r:id="rId16"/>
    <p:sldId id="292" r:id="rId17"/>
    <p:sldId id="293" r:id="rId18"/>
    <p:sldId id="291" r:id="rId19"/>
    <p:sldId id="294" r:id="rId20"/>
    <p:sldId id="295" r:id="rId21"/>
    <p:sldId id="296" r:id="rId22"/>
    <p:sldId id="298" r:id="rId23"/>
    <p:sldId id="297" r:id="rId24"/>
    <p:sldId id="299" r:id="rId25"/>
    <p:sldId id="300" r:id="rId26"/>
    <p:sldId id="301" r:id="rId27"/>
    <p:sldId id="303" r:id="rId28"/>
    <p:sldId id="302" r:id="rId29"/>
    <p:sldId id="304" r:id="rId30"/>
    <p:sldId id="305" r:id="rId31"/>
    <p:sldId id="307" r:id="rId32"/>
    <p:sldId id="306" r:id="rId33"/>
    <p:sldId id="282" r:id="rId34"/>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sz="20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sz="20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sz="20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sz="2000" kern="1200">
        <a:solidFill>
          <a:schemeClr val="tx1"/>
        </a:solidFill>
        <a:latin typeface="Verdana" pitchFamily="34" charset="0"/>
        <a:ea typeface="ＭＳ Ｐゴシック" charset="-128"/>
        <a:cs typeface="+mn-cs"/>
      </a:defRPr>
    </a:lvl5pPr>
    <a:lvl6pPr marL="2286000" algn="l" defTabSz="914400" rtl="0" eaLnBrk="1" latinLnBrk="0" hangingPunct="1">
      <a:defRPr sz="2000" kern="1200">
        <a:solidFill>
          <a:schemeClr val="tx1"/>
        </a:solidFill>
        <a:latin typeface="Verdana" pitchFamily="34" charset="0"/>
        <a:ea typeface="ＭＳ Ｐゴシック" charset="-128"/>
        <a:cs typeface="+mn-cs"/>
      </a:defRPr>
    </a:lvl6pPr>
    <a:lvl7pPr marL="2743200" algn="l" defTabSz="914400" rtl="0" eaLnBrk="1" latinLnBrk="0" hangingPunct="1">
      <a:defRPr sz="2000" kern="1200">
        <a:solidFill>
          <a:schemeClr val="tx1"/>
        </a:solidFill>
        <a:latin typeface="Verdana" pitchFamily="34" charset="0"/>
        <a:ea typeface="ＭＳ Ｐゴシック" charset="-128"/>
        <a:cs typeface="+mn-cs"/>
      </a:defRPr>
    </a:lvl7pPr>
    <a:lvl8pPr marL="3200400" algn="l" defTabSz="914400" rtl="0" eaLnBrk="1" latinLnBrk="0" hangingPunct="1">
      <a:defRPr sz="2000" kern="1200">
        <a:solidFill>
          <a:schemeClr val="tx1"/>
        </a:solidFill>
        <a:latin typeface="Verdana" pitchFamily="34" charset="0"/>
        <a:ea typeface="ＭＳ Ｐゴシック" charset="-128"/>
        <a:cs typeface="+mn-cs"/>
      </a:defRPr>
    </a:lvl8pPr>
    <a:lvl9pPr marL="3657600" algn="l" defTabSz="914400" rtl="0" eaLnBrk="1" latinLnBrk="0" hangingPunct="1">
      <a:defRPr sz="20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6699"/>
    <a:srgbClr val="088842"/>
    <a:srgbClr val="FF0000"/>
    <a:srgbClr val="080808"/>
    <a:srgbClr val="CCFFFF"/>
    <a:srgbClr val="CCE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70" d="100"/>
          <a:sy n="70" d="100"/>
        </p:scale>
        <p:origin x="-23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Header Placeholder 139265"/>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Verdana" pitchFamily="34" charset="0"/>
                <a:ea typeface="+mn-ea"/>
                <a:cs typeface="+mn-cs"/>
              </a:defRPr>
            </a:lvl1pPr>
          </a:lstStyle>
          <a:p>
            <a:pPr>
              <a:defRPr/>
            </a:pPr>
            <a:endParaRPr lang="en-US"/>
          </a:p>
        </p:txBody>
      </p:sp>
      <p:sp>
        <p:nvSpPr>
          <p:cNvPr id="5123" name="Date Placeholder 5122"/>
          <p:cNvSpPr>
            <a:spLocks noGrp="1" noChangeArrowheads="1"/>
          </p:cNvSpPr>
          <p:nvPr>
            <p:ph type="dt" sz="quarter" idx="1"/>
          </p:nvPr>
        </p:nvSpPr>
        <p:spPr bwMode="auto">
          <a:xfrm>
            <a:off x="3886200" y="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ea typeface="+mn-ea"/>
                <a:cs typeface="+mn-cs"/>
              </a:defRPr>
            </a:lvl1pPr>
          </a:lstStyle>
          <a:p>
            <a:pPr>
              <a:defRPr/>
            </a:pPr>
            <a:r>
              <a:rPr lang="en-US"/>
              <a:t>9 October 2010</a:t>
            </a:r>
          </a:p>
        </p:txBody>
      </p:sp>
      <p:sp>
        <p:nvSpPr>
          <p:cNvPr id="5124" name="Footer Placeholder 5123"/>
          <p:cNvSpPr>
            <a:spLocks noGrp="1" noChangeArrowheads="1"/>
          </p:cNvSpPr>
          <p:nvPr>
            <p:ph type="ftr" sz="quarter" idx="2"/>
          </p:nvPr>
        </p:nvSpPr>
        <p:spPr bwMode="auto">
          <a:xfrm>
            <a:off x="0" y="868680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l">
              <a:defRPr sz="1200">
                <a:latin typeface="Verdana" pitchFamily="34" charset="0"/>
                <a:ea typeface="+mn-ea"/>
                <a:cs typeface="+mn-cs"/>
              </a:defRPr>
            </a:lvl1pPr>
          </a:lstStyle>
          <a:p>
            <a:pPr>
              <a:defRPr/>
            </a:pPr>
            <a:r>
              <a:rPr lang="en-US"/>
              <a:t>(C) The Open Group 2002</a:t>
            </a:r>
          </a:p>
        </p:txBody>
      </p:sp>
      <p:sp>
        <p:nvSpPr>
          <p:cNvPr id="5125" name="Slide Number Placeholder 5124"/>
          <p:cNvSpPr>
            <a:spLocks noGrp="1" noChangeArrowheads="1"/>
          </p:cNvSpPr>
          <p:nvPr>
            <p:ph type="sldNum" sz="quarter" idx="3"/>
          </p:nvPr>
        </p:nvSpPr>
        <p:spPr bwMode="auto">
          <a:xfrm>
            <a:off x="3886200" y="868680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1F0AD43F-A1FC-40C1-875A-C5648F3F89A7}" type="slidenum">
              <a:rPr lang="en-US"/>
              <a:pPr>
                <a:defRPr/>
              </a:pPr>
              <a:t>‹#›</a:t>
            </a:fld>
            <a:endParaRPr lang="en-US"/>
          </a:p>
        </p:txBody>
      </p:sp>
    </p:spTree>
    <p:extLst>
      <p:ext uri="{BB962C8B-B14F-4D97-AF65-F5344CB8AC3E}">
        <p14:creationId xmlns:p14="http://schemas.microsoft.com/office/powerpoint/2010/main" val="32744263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Header Placeholder 7475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Verdana" pitchFamily="34" charset="0"/>
                <a:ea typeface="+mn-ea"/>
                <a:cs typeface="+mn-cs"/>
              </a:defRPr>
            </a:lvl1pPr>
          </a:lstStyle>
          <a:p>
            <a:pPr>
              <a:defRPr/>
            </a:pPr>
            <a:endParaRPr lang="en-US"/>
          </a:p>
        </p:txBody>
      </p:sp>
      <p:sp>
        <p:nvSpPr>
          <p:cNvPr id="4099" name="Date Placeholder 4098"/>
          <p:cNvSpPr>
            <a:spLocks noGrp="1" noChangeArrowheads="1"/>
          </p:cNvSpPr>
          <p:nvPr>
            <p:ph type="dt" idx="1"/>
          </p:nvPr>
        </p:nvSpPr>
        <p:spPr bwMode="auto">
          <a:xfrm>
            <a:off x="3886200" y="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ea typeface="+mn-ea"/>
                <a:cs typeface="+mn-cs"/>
              </a:defRPr>
            </a:lvl1pPr>
          </a:lstStyle>
          <a:p>
            <a:pPr>
              <a:defRPr/>
            </a:pPr>
            <a:r>
              <a:rPr lang="en-US"/>
              <a:t>9 October 2010</a:t>
            </a:r>
          </a:p>
        </p:txBody>
      </p:sp>
      <p:sp>
        <p:nvSpPr>
          <p:cNvPr id="31748" name="Rectangle 74755"/>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Notes Placeholder 4100"/>
          <p:cNvSpPr>
            <a:spLocks noGrp="1" noChangeArrowheads="1"/>
          </p:cNvSpPr>
          <p:nvPr>
            <p:ph type="body" sz="quarter" idx="3"/>
          </p:nvPr>
        </p:nvSpPr>
        <p:spPr bwMode="auto">
          <a:xfrm>
            <a:off x="914400" y="4343400"/>
            <a:ext cx="50292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Footer Placeholder 4101"/>
          <p:cNvSpPr>
            <a:spLocks noGrp="1" noChangeArrowheads="1"/>
          </p:cNvSpPr>
          <p:nvPr>
            <p:ph type="ftr" sz="quarter" idx="4"/>
          </p:nvPr>
        </p:nvSpPr>
        <p:spPr bwMode="auto">
          <a:xfrm>
            <a:off x="0" y="868680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l">
              <a:defRPr sz="1200">
                <a:latin typeface="Verdana" pitchFamily="34" charset="0"/>
                <a:ea typeface="+mn-ea"/>
                <a:cs typeface="+mn-cs"/>
              </a:defRPr>
            </a:lvl1pPr>
          </a:lstStyle>
          <a:p>
            <a:pPr>
              <a:defRPr/>
            </a:pPr>
            <a:r>
              <a:rPr lang="en-US"/>
              <a:t>(C) The Open Group 2002</a:t>
            </a:r>
          </a:p>
        </p:txBody>
      </p:sp>
      <p:sp>
        <p:nvSpPr>
          <p:cNvPr id="4103" name="Slide Number Placeholder 4102"/>
          <p:cNvSpPr>
            <a:spLocks noGrp="1" noChangeArrowheads="1"/>
          </p:cNvSpPr>
          <p:nvPr>
            <p:ph type="sldNum" sz="quarter" idx="5"/>
          </p:nvPr>
        </p:nvSpPr>
        <p:spPr bwMode="auto">
          <a:xfrm>
            <a:off x="3886200" y="8686800"/>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9C652DFE-B655-4A43-A37E-0E8DBC9519A1}" type="slidenum">
              <a:rPr lang="en-US"/>
              <a:pPr>
                <a:defRPr/>
              </a:pPr>
              <a:t>‹#›</a:t>
            </a:fld>
            <a:endParaRPr lang="en-US"/>
          </a:p>
        </p:txBody>
      </p:sp>
    </p:spTree>
    <p:extLst>
      <p:ext uri="{BB962C8B-B14F-4D97-AF65-F5344CB8AC3E}">
        <p14:creationId xmlns:p14="http://schemas.microsoft.com/office/powerpoint/2010/main" val="4021862702"/>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30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31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9 October 2010</a:t>
            </a:r>
            <a:endParaRPr lang="en-US"/>
          </a:p>
        </p:txBody>
      </p:sp>
      <p:sp>
        <p:nvSpPr>
          <p:cNvPr id="5" name="Footer Placeholder 4"/>
          <p:cNvSpPr>
            <a:spLocks noGrp="1"/>
          </p:cNvSpPr>
          <p:nvPr>
            <p:ph type="ftr" sz="quarter" idx="11"/>
          </p:nvPr>
        </p:nvSpPr>
        <p:spPr/>
        <p:txBody>
          <a:bodyPr/>
          <a:lstStyle/>
          <a:p>
            <a:pPr>
              <a:defRPr/>
            </a:pPr>
            <a:r>
              <a:rPr lang="en-US" smtClean="0"/>
              <a:t>(C) The Open Group 2002</a:t>
            </a:r>
            <a:endParaRPr lang="en-US"/>
          </a:p>
        </p:txBody>
      </p:sp>
      <p:sp>
        <p:nvSpPr>
          <p:cNvPr id="6" name="Slide Number Placeholder 5"/>
          <p:cNvSpPr>
            <a:spLocks noGrp="1"/>
          </p:cNvSpPr>
          <p:nvPr>
            <p:ph type="sldNum" sz="quarter" idx="12"/>
          </p:nvPr>
        </p:nvSpPr>
        <p:spPr/>
        <p:txBody>
          <a:bodyPr/>
          <a:lstStyle/>
          <a:p>
            <a:pPr>
              <a:defRPr/>
            </a:pPr>
            <a:fld id="{9C652DFE-B655-4A43-A37E-0E8DBC9519A1}" type="slidenum">
              <a:rPr lang="en-US" smtClean="0"/>
              <a:pPr>
                <a:defRPr/>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250825" y="981075"/>
            <a:ext cx="8642350" cy="0"/>
          </a:xfrm>
          <a:prstGeom prst="line">
            <a:avLst/>
          </a:prstGeom>
          <a:noFill/>
          <a:ln w="28575">
            <a:solidFill>
              <a:srgbClr val="088842"/>
            </a:solidFill>
            <a:round/>
            <a:headEnd/>
            <a:tailEnd/>
          </a:ln>
        </p:spPr>
        <p:txBody>
          <a:bodyPr/>
          <a:lstStyle/>
          <a:p>
            <a:pPr>
              <a:defRPr/>
            </a:pPr>
            <a:endParaRPr lang="en-US"/>
          </a:p>
        </p:txBody>
      </p:sp>
      <p:sp>
        <p:nvSpPr>
          <p:cNvPr id="3" name="Rectangle 2"/>
          <p:cNvSpPr>
            <a:spLocks noGrp="1" noChangeArrowheads="1"/>
          </p:cNvSpPr>
          <p:nvPr>
            <p:ph type="ftr" sz="quarter" idx="10"/>
          </p:nvPr>
        </p:nvSpPr>
        <p:spPr>
          <a:xfrm>
            <a:off x="323850" y="1341438"/>
            <a:ext cx="8569325" cy="935037"/>
          </a:xfrm>
        </p:spPr>
        <p:txBody>
          <a:bodyPr/>
          <a:lstStyle>
            <a:lvl1pPr algn="ctr" eaLnBrk="0" hangingPunct="0">
              <a:defRPr sz="3600" b="1">
                <a:solidFill>
                  <a:schemeClr val="tx2"/>
                </a:solidFill>
                <a:latin typeface="+mn-lt"/>
              </a:defRPr>
            </a:lvl1pPr>
          </a:lstStyle>
          <a:p>
            <a:pPr>
              <a:defRPr/>
            </a:pPr>
            <a:r>
              <a:rPr lang="en-GB"/>
              <a:t>The Impact of SOA on Business</a:t>
            </a:r>
            <a:endParaRPr lang="en-US"/>
          </a:p>
        </p:txBody>
      </p:sp>
      <p:sp>
        <p:nvSpPr>
          <p:cNvPr id="4" name="Rectangle 3"/>
          <p:cNvSpPr>
            <a:spLocks noGrp="1" noChangeArrowheads="1"/>
          </p:cNvSpPr>
          <p:nvPr>
            <p:ph type="sldNum" sz="quarter" idx="11"/>
          </p:nvPr>
        </p:nvSpPr>
        <p:spPr/>
        <p:txBody>
          <a:bodyPr/>
          <a:lstStyle>
            <a:lvl1pPr>
              <a:defRPr smtClean="0"/>
            </a:lvl1pPr>
          </a:lstStyle>
          <a:p>
            <a:pPr>
              <a:defRPr/>
            </a:pPr>
            <a:fld id="{901568BA-BAA7-4D03-8DCE-F8BF515234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342900" indent="-342900">
              <a:defRPr/>
            </a:lvl1pPr>
          </a:lstStyle>
          <a:p>
            <a:r>
              <a:rPr lang="en-US" smtClean="0"/>
              <a:t>Click to edit Master title style</a:t>
            </a:r>
            <a:endParaRPr lang="en-US" dirty="0"/>
          </a:p>
        </p:txBody>
      </p:sp>
      <p:sp>
        <p:nvSpPr>
          <p:cNvPr id="6" name="Content Placeholder 2"/>
          <p:cNvSpPr>
            <a:spLocks noGrp="1"/>
          </p:cNvSpPr>
          <p:nvPr>
            <p:ph idx="1"/>
          </p:nvPr>
        </p:nvSpPr>
        <p:spPr>
          <a:xfrm>
            <a:off x="251520" y="1125538"/>
            <a:ext cx="8640960" cy="5111750"/>
          </a:xfrm>
        </p:spPr>
        <p:txBody>
          <a:bodyPr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r>
              <a:rPr lang="en-GB"/>
              <a:t>The Impact of SOA on Business</a:t>
            </a: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927829D5-2F4A-4FE5-B787-3D07207C72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Content Placeholder 2"/>
          <p:cNvSpPr>
            <a:spLocks noGrp="1"/>
          </p:cNvSpPr>
          <p:nvPr>
            <p:ph idx="1"/>
          </p:nvPr>
        </p:nvSpPr>
        <p:spPr>
          <a:xfrm>
            <a:off x="251520" y="1125538"/>
            <a:ext cx="4244280" cy="5111750"/>
          </a:xfrm>
        </p:spPr>
        <p:txBody>
          <a:bodyPr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3"/>
          </p:nvPr>
        </p:nvSpPr>
        <p:spPr>
          <a:xfrm>
            <a:off x="4648200" y="1125538"/>
            <a:ext cx="4244280" cy="5111750"/>
          </a:xfrm>
        </p:spPr>
        <p:txBody>
          <a:bodyPr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ftr" sz="quarter" idx="14"/>
          </p:nvPr>
        </p:nvSpPr>
        <p:spPr>
          <a:ln/>
        </p:spPr>
        <p:txBody>
          <a:bodyPr/>
          <a:lstStyle>
            <a:lvl1pPr>
              <a:defRPr/>
            </a:lvl1pPr>
          </a:lstStyle>
          <a:p>
            <a:pPr>
              <a:defRPr/>
            </a:pPr>
            <a:r>
              <a:rPr lang="en-GB"/>
              <a:t>The Impact of SOA on Business</a:t>
            </a:r>
            <a:endParaRPr lang="en-US"/>
          </a:p>
        </p:txBody>
      </p:sp>
      <p:sp>
        <p:nvSpPr>
          <p:cNvPr id="7" name="Rectangle 19"/>
          <p:cNvSpPr>
            <a:spLocks noGrp="1" noChangeArrowheads="1"/>
          </p:cNvSpPr>
          <p:nvPr>
            <p:ph type="sldNum" sz="quarter" idx="15"/>
          </p:nvPr>
        </p:nvSpPr>
        <p:spPr>
          <a:ln/>
        </p:spPr>
        <p:txBody>
          <a:bodyPr/>
          <a:lstStyle>
            <a:lvl1pPr>
              <a:defRPr/>
            </a:lvl1pPr>
          </a:lstStyle>
          <a:p>
            <a:pPr>
              <a:defRPr/>
            </a:pPr>
            <a:fld id="{5D4C1AE2-1D92-4A33-A6F7-FCA53D2AB6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18"/>
          <p:cNvSpPr>
            <a:spLocks noGrp="1" noChangeArrowheads="1"/>
          </p:cNvSpPr>
          <p:nvPr>
            <p:ph type="ftr" sz="quarter" idx="10"/>
          </p:nvPr>
        </p:nvSpPr>
        <p:spPr>
          <a:ln/>
        </p:spPr>
        <p:txBody>
          <a:bodyPr/>
          <a:lstStyle>
            <a:lvl1pPr>
              <a:defRPr/>
            </a:lvl1pPr>
          </a:lstStyle>
          <a:p>
            <a:pPr>
              <a:defRPr/>
            </a:pPr>
            <a:r>
              <a:rPr lang="en-GB"/>
              <a:t>The Impact of SOA on Business</a:t>
            </a:r>
            <a:endParaRPr lang="en-US"/>
          </a:p>
        </p:txBody>
      </p:sp>
      <p:sp>
        <p:nvSpPr>
          <p:cNvPr id="4" name="Rectangle 19"/>
          <p:cNvSpPr>
            <a:spLocks noGrp="1" noChangeArrowheads="1"/>
          </p:cNvSpPr>
          <p:nvPr>
            <p:ph type="sldNum" sz="quarter" idx="11"/>
          </p:nvPr>
        </p:nvSpPr>
        <p:spPr>
          <a:ln/>
        </p:spPr>
        <p:txBody>
          <a:bodyPr/>
          <a:lstStyle>
            <a:lvl1pPr>
              <a:defRPr/>
            </a:lvl1pPr>
          </a:lstStyle>
          <a:p>
            <a:pPr>
              <a:defRPr/>
            </a:pPr>
            <a:fld id="{F0B20869-2F37-4D05-A7A5-3A4081EB2C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250825" y="188913"/>
            <a:ext cx="8642350"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026"/>
          <p:cNvSpPr>
            <a:spLocks noGrp="1" noChangeArrowheads="1"/>
          </p:cNvSpPr>
          <p:nvPr>
            <p:ph type="body" idx="1"/>
          </p:nvPr>
        </p:nvSpPr>
        <p:spPr bwMode="auto">
          <a:xfrm>
            <a:off x="250825" y="1125538"/>
            <a:ext cx="864235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Straight Connector 1030"/>
          <p:cNvSpPr>
            <a:spLocks noChangeShapeType="1"/>
          </p:cNvSpPr>
          <p:nvPr/>
        </p:nvSpPr>
        <p:spPr bwMode="auto">
          <a:xfrm>
            <a:off x="250825" y="981075"/>
            <a:ext cx="8642350" cy="0"/>
          </a:xfrm>
          <a:prstGeom prst="line">
            <a:avLst/>
          </a:prstGeom>
          <a:noFill/>
          <a:ln w="28575">
            <a:solidFill>
              <a:srgbClr val="088842"/>
            </a:solidFill>
            <a:round/>
            <a:headEnd/>
            <a:tailEnd/>
          </a:ln>
        </p:spPr>
        <p:txBody>
          <a:bodyPr/>
          <a:lstStyle/>
          <a:p>
            <a:pPr>
              <a:defRPr/>
            </a:pPr>
            <a:endParaRPr lang="en-US"/>
          </a:p>
        </p:txBody>
      </p:sp>
      <p:pic>
        <p:nvPicPr>
          <p:cNvPr id="1029" name="Picture 20"/>
          <p:cNvPicPr>
            <a:picLocks noChangeAspect="1" noChangeArrowheads="1"/>
          </p:cNvPicPr>
          <p:nvPr/>
        </p:nvPicPr>
        <p:blipFill>
          <a:blip r:embed="rId6" cstate="print"/>
          <a:srcRect/>
          <a:stretch>
            <a:fillRect/>
          </a:stretch>
        </p:blipFill>
        <p:spPr bwMode="auto">
          <a:xfrm>
            <a:off x="6948488" y="6249988"/>
            <a:ext cx="1800225" cy="608012"/>
          </a:xfrm>
          <a:prstGeom prst="rect">
            <a:avLst/>
          </a:prstGeom>
          <a:noFill/>
          <a:ln w="25400">
            <a:noFill/>
            <a:miter lim="800000"/>
            <a:headEnd/>
            <a:tailEnd/>
          </a:ln>
        </p:spPr>
      </p:pic>
      <p:sp>
        <p:nvSpPr>
          <p:cNvPr id="13" name="TextBox 12"/>
          <p:cNvSpPr txBox="1"/>
          <p:nvPr/>
        </p:nvSpPr>
        <p:spPr>
          <a:xfrm>
            <a:off x="3203575" y="6524625"/>
            <a:ext cx="2757488" cy="228600"/>
          </a:xfrm>
          <a:prstGeom prst="rect">
            <a:avLst/>
          </a:prstGeom>
          <a:noFill/>
        </p:spPr>
        <p:txBody>
          <a:bodyPr>
            <a:spAutoFit/>
          </a:bodyPr>
          <a:lstStyle/>
          <a:p>
            <a:pPr algn="ctr">
              <a:defRPr/>
            </a:pPr>
            <a:r>
              <a:rPr lang="en-GB" sz="900" b="1">
                <a:latin typeface="Arial" pitchFamily="34" charset="0"/>
                <a:cs typeface="Arial" pitchFamily="34" charset="0"/>
              </a:rPr>
              <a:t>Copyright © 2009 – 2012  The Open Group</a:t>
            </a:r>
            <a:endParaRPr lang="en-US" b="1">
              <a:cs typeface="Arial" pitchFamily="34" charset="0"/>
            </a:endParaRPr>
          </a:p>
        </p:txBody>
      </p:sp>
      <p:sp>
        <p:nvSpPr>
          <p:cNvPr id="1042" name="Rectangle 18"/>
          <p:cNvSpPr>
            <a:spLocks noGrp="1" noChangeArrowheads="1"/>
          </p:cNvSpPr>
          <p:nvPr>
            <p:ph type="ftr" sz="quarter" idx="3"/>
          </p:nvPr>
        </p:nvSpPr>
        <p:spPr bwMode="auto">
          <a:xfrm>
            <a:off x="2195513" y="6237288"/>
            <a:ext cx="4752975" cy="350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1">
                <a:latin typeface="Arial" charset="0"/>
                <a:ea typeface="+mn-ea"/>
                <a:cs typeface="Arial" charset="0"/>
              </a:defRPr>
            </a:lvl1pPr>
          </a:lstStyle>
          <a:p>
            <a:pPr>
              <a:defRPr/>
            </a:pPr>
            <a:r>
              <a:rPr lang="en-GB"/>
              <a:t>The Impact of SOA on Business</a:t>
            </a:r>
            <a:endParaRPr lang="en-US"/>
          </a:p>
        </p:txBody>
      </p:sp>
      <p:sp>
        <p:nvSpPr>
          <p:cNvPr id="1043" name="Rectangle 19"/>
          <p:cNvSpPr>
            <a:spLocks noGrp="1" noChangeArrowheads="1"/>
          </p:cNvSpPr>
          <p:nvPr>
            <p:ph type="sldNum" sz="quarter" idx="4"/>
          </p:nvPr>
        </p:nvSpPr>
        <p:spPr bwMode="auto">
          <a:xfrm>
            <a:off x="250825" y="6381750"/>
            <a:ext cx="129698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pitchFamily="34" charset="0"/>
                <a:cs typeface="Arial" pitchFamily="34" charset="0"/>
              </a:defRPr>
            </a:lvl1pPr>
          </a:lstStyle>
          <a:p>
            <a:pPr>
              <a:defRPr/>
            </a:pPr>
            <a:fld id="{58D0B876-5001-4DC4-8726-95F3F045A9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4" r:id="rId1"/>
    <p:sldLayoutId id="2147483971" r:id="rId2"/>
    <p:sldLayoutId id="2147483972" r:id="rId3"/>
    <p:sldLayoutId id="2147483973" r:id="rId4"/>
  </p:sldLayoutIdLst>
  <p:timing>
    <p:tnLst>
      <p:par>
        <p:cTn xmlns:p14="http://schemas.microsoft.com/office/powerpoint/2010/main" id="1" dur="indefinite" restart="never" nodeType="tmRoot"/>
      </p:par>
    </p:tnLst>
  </p:timing>
  <p:hf hdr="0" dt="0"/>
  <p:txStyles>
    <p:titleStyle>
      <a:lvl1pPr marL="342900" indent="-342900" algn="l" defTabSz="-13873163" rtl="0" eaLnBrk="1" fontAlgn="base" hangingPunct="1">
        <a:spcBef>
          <a:spcPct val="0"/>
        </a:spcBef>
        <a:spcAft>
          <a:spcPct val="0"/>
        </a:spcAft>
        <a:defRPr sz="3200" b="1">
          <a:solidFill>
            <a:srgbClr val="088842"/>
          </a:solidFill>
          <a:latin typeface="+mj-lt"/>
          <a:ea typeface="ＭＳ Ｐゴシック" charset="0"/>
          <a:cs typeface="ＭＳ Ｐゴシック" charset="0"/>
        </a:defRPr>
      </a:lvl1pPr>
      <a:lvl2pPr marL="342900" indent="-342900" algn="l" defTabSz="-13873163" rtl="0" eaLnBrk="1" fontAlgn="base" hangingPunct="1">
        <a:spcBef>
          <a:spcPct val="0"/>
        </a:spcBef>
        <a:spcAft>
          <a:spcPct val="0"/>
        </a:spcAft>
        <a:defRPr sz="3200" b="1">
          <a:solidFill>
            <a:srgbClr val="088842"/>
          </a:solidFill>
          <a:latin typeface="Arial"/>
          <a:ea typeface="ＭＳ Ｐゴシック" charset="0"/>
          <a:cs typeface="ＭＳ Ｐゴシック" charset="0"/>
        </a:defRPr>
      </a:lvl2pPr>
      <a:lvl3pPr marL="342900" indent="-342900" algn="l" defTabSz="-13873163" rtl="0" eaLnBrk="1" fontAlgn="base" hangingPunct="1">
        <a:spcBef>
          <a:spcPct val="0"/>
        </a:spcBef>
        <a:spcAft>
          <a:spcPct val="0"/>
        </a:spcAft>
        <a:defRPr sz="3200" b="1">
          <a:solidFill>
            <a:srgbClr val="088842"/>
          </a:solidFill>
          <a:latin typeface="Arial"/>
          <a:ea typeface="ＭＳ Ｐゴシック" charset="0"/>
          <a:cs typeface="ＭＳ Ｐゴシック" charset="0"/>
        </a:defRPr>
      </a:lvl3pPr>
      <a:lvl4pPr marL="342900" indent="-342900" algn="l" defTabSz="-13873163" rtl="0" eaLnBrk="1" fontAlgn="base" hangingPunct="1">
        <a:spcBef>
          <a:spcPct val="0"/>
        </a:spcBef>
        <a:spcAft>
          <a:spcPct val="0"/>
        </a:spcAft>
        <a:defRPr sz="3200" b="1">
          <a:solidFill>
            <a:srgbClr val="088842"/>
          </a:solidFill>
          <a:latin typeface="Arial"/>
          <a:ea typeface="ＭＳ Ｐゴシック" charset="0"/>
          <a:cs typeface="ＭＳ Ｐゴシック" charset="0"/>
        </a:defRPr>
      </a:lvl4pPr>
      <a:lvl5pPr marL="342900" indent="-342900" algn="l" defTabSz="-13873163" rtl="0" eaLnBrk="1" fontAlgn="base" hangingPunct="1">
        <a:spcBef>
          <a:spcPct val="0"/>
        </a:spcBef>
        <a:spcAft>
          <a:spcPct val="0"/>
        </a:spcAft>
        <a:defRPr sz="3200" b="1">
          <a:solidFill>
            <a:srgbClr val="088842"/>
          </a:solidFill>
          <a:latin typeface="Arial"/>
          <a:ea typeface="ＭＳ Ｐゴシック" charset="0"/>
          <a:cs typeface="ＭＳ Ｐゴシック" charset="0"/>
        </a:defRPr>
      </a:lvl5pPr>
      <a:lvl6pPr marL="457200" algn="l" eaLnBrk="1" fontAlgn="base" hangingPunct="1">
        <a:spcBef>
          <a:spcPct val="0"/>
        </a:spcBef>
        <a:spcAft>
          <a:spcPct val="0"/>
        </a:spcAft>
        <a:defRPr sz="3600" b="1">
          <a:solidFill>
            <a:srgbClr val="088842">
              <a:alpha val="100000"/>
            </a:srgbClr>
          </a:solidFill>
          <a:latin typeface="Arial"/>
        </a:defRPr>
      </a:lvl6pPr>
      <a:lvl7pPr marL="914400" algn="l" eaLnBrk="1" fontAlgn="base" hangingPunct="1">
        <a:spcBef>
          <a:spcPct val="0"/>
        </a:spcBef>
        <a:spcAft>
          <a:spcPct val="0"/>
        </a:spcAft>
        <a:defRPr sz="3600" b="1">
          <a:solidFill>
            <a:srgbClr val="088842">
              <a:alpha val="100000"/>
            </a:srgbClr>
          </a:solidFill>
          <a:latin typeface="Arial"/>
        </a:defRPr>
      </a:lvl7pPr>
      <a:lvl8pPr marL="1371600" algn="l" eaLnBrk="1" fontAlgn="base" hangingPunct="1">
        <a:spcBef>
          <a:spcPct val="0"/>
        </a:spcBef>
        <a:spcAft>
          <a:spcPct val="0"/>
        </a:spcAft>
        <a:defRPr sz="3600" b="1">
          <a:solidFill>
            <a:srgbClr val="088842">
              <a:alpha val="100000"/>
            </a:srgbClr>
          </a:solidFill>
          <a:latin typeface="Arial"/>
        </a:defRPr>
      </a:lvl8pPr>
      <a:lvl9pPr marL="1828800" algn="l" eaLnBrk="1" fontAlgn="base" hangingPunct="1">
        <a:spcBef>
          <a:spcPct val="0"/>
        </a:spcBef>
        <a:spcAft>
          <a:spcPct val="0"/>
        </a:spcAft>
        <a:defRPr sz="3600" b="1">
          <a:solidFill>
            <a:srgbClr val="088842">
              <a:alpha val="100000"/>
            </a:srgbClr>
          </a:solidFill>
          <a:latin typeface="Arial"/>
        </a:defRPr>
      </a:lvl9pPr>
    </p:titleStyle>
    <p:bodyStyle>
      <a:lvl1pPr marL="342900" indent="-342900" algn="l" defTabSz="-13873163" rtl="0" eaLnBrk="1" fontAlgn="base" hangingPunct="1">
        <a:spcBef>
          <a:spcPct val="20000"/>
        </a:spcBef>
        <a:spcAft>
          <a:spcPct val="0"/>
        </a:spcAft>
        <a:buClr>
          <a:schemeClr val="accent1"/>
        </a:buClr>
        <a:buSzPct val="70000"/>
        <a:buFont typeface="Wingdings" pitchFamily="2" charset="2"/>
        <a:buChar char="q"/>
        <a:defRPr sz="2400">
          <a:solidFill>
            <a:schemeClr val="tx1"/>
          </a:solidFill>
          <a:latin typeface="+mn-lt"/>
          <a:ea typeface="ＭＳ Ｐゴシック" charset="0"/>
          <a:cs typeface="ＭＳ Ｐゴシック" charset="0"/>
        </a:defRPr>
      </a:lvl1pPr>
      <a:lvl2pPr marL="742950" indent="-285750" algn="l" defTabSz="-13873163" rtl="0" eaLnBrk="1" fontAlgn="base" hangingPunct="1">
        <a:spcBef>
          <a:spcPct val="20000"/>
        </a:spcBef>
        <a:spcAft>
          <a:spcPct val="0"/>
        </a:spcAft>
        <a:buClr>
          <a:schemeClr val="tx2"/>
        </a:buClr>
        <a:buFont typeface="Wingdings" pitchFamily="2" charset="2"/>
        <a:buChar char="§"/>
        <a:defRPr sz="2200">
          <a:solidFill>
            <a:schemeClr val="tx1"/>
          </a:solidFill>
          <a:latin typeface="+mn-lt"/>
          <a:ea typeface="ＭＳ Ｐゴシック" charset="0"/>
        </a:defRPr>
      </a:lvl2pPr>
      <a:lvl3pPr marL="1143000" indent="-228600" algn="l" defTabSz="-13873163"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ＭＳ Ｐゴシック" charset="0"/>
        </a:defRPr>
      </a:lvl3pPr>
      <a:lvl4pPr marL="1600200" indent="-228600" algn="l" defTabSz="-13873163" rtl="0" eaLnBrk="1" fontAlgn="base" hangingPunct="1">
        <a:spcBef>
          <a:spcPct val="20000"/>
        </a:spcBef>
        <a:spcAft>
          <a:spcPct val="0"/>
        </a:spcAft>
        <a:buClr>
          <a:schemeClr val="tx2"/>
        </a:buClr>
        <a:buChar char="•"/>
        <a:defRPr sz="2000">
          <a:solidFill>
            <a:schemeClr val="tx1"/>
          </a:solidFill>
          <a:latin typeface="+mn-lt"/>
          <a:ea typeface="ＭＳ Ｐゴシック" charset="0"/>
        </a:defRPr>
      </a:lvl4pPr>
      <a:lvl5pPr marL="2057400" indent="-228600" algn="l" defTabSz="-13873163" rtl="0" eaLnBrk="1" fontAlgn="base" hangingPunct="1">
        <a:spcBef>
          <a:spcPct val="20000"/>
        </a:spcBef>
        <a:spcAft>
          <a:spcPct val="0"/>
        </a:spcAft>
        <a:buClr>
          <a:schemeClr val="accent1"/>
        </a:buClr>
        <a:buChar char="–"/>
        <a:defRPr sz="1600">
          <a:solidFill>
            <a:schemeClr val="tx1"/>
          </a:solidFill>
          <a:latin typeface="+mn-lt"/>
          <a:ea typeface="ＭＳ Ｐゴシック" charset="0"/>
        </a:defRPr>
      </a:lvl5pPr>
      <a:lvl6pPr marL="2514600" indent="-228600" algn="l" eaLnBrk="1" fontAlgn="base" hangingPunct="1">
        <a:spcBef>
          <a:spcPct val="20000"/>
        </a:spcBef>
        <a:spcAft>
          <a:spcPct val="0"/>
        </a:spcAft>
        <a:buClr>
          <a:schemeClr val="accent1">
            <a:alpha val="100000"/>
          </a:schemeClr>
        </a:buClr>
        <a:buChar char="–"/>
        <a:defRPr sz="2000">
          <a:solidFill>
            <a:schemeClr val="tx1">
              <a:alpha val="100000"/>
            </a:schemeClr>
          </a:solidFill>
          <a:latin typeface="+mn-lt"/>
        </a:defRPr>
      </a:lvl6pPr>
      <a:lvl7pPr marL="2971800" indent="-228600" algn="l" eaLnBrk="1" fontAlgn="base" hangingPunct="1">
        <a:spcBef>
          <a:spcPct val="20000"/>
        </a:spcBef>
        <a:spcAft>
          <a:spcPct val="0"/>
        </a:spcAft>
        <a:buClr>
          <a:schemeClr val="accent1">
            <a:alpha val="100000"/>
          </a:schemeClr>
        </a:buClr>
        <a:buChar char="–"/>
        <a:defRPr sz="2000">
          <a:solidFill>
            <a:schemeClr val="tx1">
              <a:alpha val="100000"/>
            </a:schemeClr>
          </a:solidFill>
          <a:latin typeface="+mn-lt"/>
        </a:defRPr>
      </a:lvl7pPr>
      <a:lvl8pPr marL="3429000" indent="-228600" algn="l" eaLnBrk="1" fontAlgn="base" hangingPunct="1">
        <a:spcBef>
          <a:spcPct val="20000"/>
        </a:spcBef>
        <a:spcAft>
          <a:spcPct val="0"/>
        </a:spcAft>
        <a:buClr>
          <a:schemeClr val="accent1">
            <a:alpha val="100000"/>
          </a:schemeClr>
        </a:buClr>
        <a:buChar char="–"/>
        <a:defRPr sz="2000">
          <a:solidFill>
            <a:schemeClr val="tx1">
              <a:alpha val="100000"/>
            </a:schemeClr>
          </a:solidFill>
          <a:latin typeface="+mn-lt"/>
        </a:defRPr>
      </a:lvl8pPr>
      <a:lvl9pPr marL="3886200" indent="-228600" algn="l" eaLnBrk="1" fontAlgn="base" hangingPunct="1">
        <a:spcBef>
          <a:spcPct val="20000"/>
        </a:spcBef>
        <a:spcAft>
          <a:spcPct val="0"/>
        </a:spcAft>
        <a:buClr>
          <a:schemeClr val="accent1">
            <a:alpha val="100000"/>
          </a:schemeClr>
        </a:buClr>
        <a:buChar char="–"/>
        <a:defRPr sz="2000">
          <a:solidFill>
            <a:schemeClr val="tx1">
              <a:alpha val="100000"/>
            </a:schemeClr>
          </a:solidFill>
          <a:latin typeface="+mn-lt"/>
        </a:defRPr>
      </a:lvl9pPr>
    </p:bodyStyle>
    <p:otherStyle>
      <a:lvl1pPr algn="l" eaLnBrk="1" fontAlgn="base" hangingPunct="1">
        <a:spcBef>
          <a:spcPct val="0"/>
        </a:spcBef>
        <a:spcAft>
          <a:spcPct val="0"/>
        </a:spcAft>
        <a:defRPr>
          <a:solidFill>
            <a:schemeClr val="tx1">
              <a:alpha val="100000"/>
            </a:schemeClr>
          </a:solidFill>
          <a:latin typeface="Arial"/>
        </a:defRPr>
      </a:lvl1pPr>
      <a:lvl2pPr marL="457200" algn="l" eaLnBrk="1" fontAlgn="base" hangingPunct="1">
        <a:spcBef>
          <a:spcPct val="0"/>
        </a:spcBef>
        <a:spcAft>
          <a:spcPct val="0"/>
        </a:spcAft>
        <a:defRPr>
          <a:solidFill>
            <a:schemeClr val="tx1">
              <a:alpha val="100000"/>
            </a:schemeClr>
          </a:solidFill>
          <a:latin typeface="Arial"/>
        </a:defRPr>
      </a:lvl2pPr>
      <a:lvl3pPr marL="914400" algn="l" eaLnBrk="1" fontAlgn="base" hangingPunct="1">
        <a:spcBef>
          <a:spcPct val="0"/>
        </a:spcBef>
        <a:spcAft>
          <a:spcPct val="0"/>
        </a:spcAft>
        <a:defRPr>
          <a:solidFill>
            <a:schemeClr val="tx1">
              <a:alpha val="100000"/>
            </a:schemeClr>
          </a:solidFill>
          <a:latin typeface="Arial"/>
        </a:defRPr>
      </a:lvl3pPr>
      <a:lvl4pPr marL="1371600" algn="l" eaLnBrk="1" fontAlgn="base" hangingPunct="1">
        <a:spcBef>
          <a:spcPct val="0"/>
        </a:spcBef>
        <a:spcAft>
          <a:spcPct val="0"/>
        </a:spcAft>
        <a:defRPr>
          <a:solidFill>
            <a:schemeClr val="tx1">
              <a:alpha val="100000"/>
            </a:schemeClr>
          </a:solidFill>
          <a:latin typeface="Arial"/>
        </a:defRPr>
      </a:lvl4pPr>
      <a:lvl5pPr marL="1828800" algn="l" eaLnBrk="1" fontAlgn="base" hangingPunct="1">
        <a:spcBef>
          <a:spcPct val="0"/>
        </a:spcBef>
        <a:spcAft>
          <a:spcPct val="0"/>
        </a:spcAft>
        <a:defRPr>
          <a:solidFill>
            <a:schemeClr val="tx1">
              <a:alpha val="100000"/>
            </a:schemeClr>
          </a:solidFill>
          <a:latin typeface="Arial"/>
        </a:defRPr>
      </a:lvl5pPr>
      <a:lvl6pPr marL="2286000" algn="l" eaLnBrk="1" fontAlgn="base" hangingPunct="1">
        <a:spcBef>
          <a:spcPct val="0"/>
        </a:spcBef>
        <a:spcAft>
          <a:spcPct val="0"/>
        </a:spcAft>
        <a:defRPr>
          <a:solidFill>
            <a:schemeClr val="tx1">
              <a:alpha val="100000"/>
            </a:schemeClr>
          </a:solidFill>
          <a:latin typeface="Arial"/>
        </a:defRPr>
      </a:lvl6pPr>
      <a:lvl7pPr marL="2743200" algn="l" eaLnBrk="1" fontAlgn="base" hangingPunct="1">
        <a:spcBef>
          <a:spcPct val="0"/>
        </a:spcBef>
        <a:spcAft>
          <a:spcPct val="0"/>
        </a:spcAft>
        <a:defRPr>
          <a:solidFill>
            <a:schemeClr val="tx1">
              <a:alpha val="100000"/>
            </a:schemeClr>
          </a:solidFill>
          <a:latin typeface="Arial"/>
        </a:defRPr>
      </a:lvl7pPr>
      <a:lvl8pPr marL="3200400" algn="l" eaLnBrk="1" fontAlgn="base" hangingPunct="1">
        <a:spcBef>
          <a:spcPct val="0"/>
        </a:spcBef>
        <a:spcAft>
          <a:spcPct val="0"/>
        </a:spcAft>
        <a:defRPr>
          <a:solidFill>
            <a:schemeClr val="tx1">
              <a:alpha val="100000"/>
            </a:schemeClr>
          </a:solidFill>
          <a:latin typeface="Arial"/>
        </a:defRPr>
      </a:lvl8pPr>
      <a:lvl9pPr marL="3657600" algn="l" eaLnBrk="1" fontAlgn="base" hangingPunct="1">
        <a:spcBef>
          <a:spcPct val="0"/>
        </a:spcBef>
        <a:spcAft>
          <a:spcPct val="0"/>
        </a:spcAft>
        <a:defRPr>
          <a:solidFill>
            <a:schemeClr val="tx1">
              <a:alpha val="100000"/>
            </a:schemeClr>
          </a:solidFill>
          <a:latin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2.opengroup.org/ogsys/publications/viewDocument.html?publicationid=12590&amp;documentid=11481"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GB" dirty="0" smtClean="0">
                <a:ea typeface="ＭＳ Ｐゴシック" charset="-128"/>
              </a:rPr>
              <a:t>The Open Group Legacy Evolution to SOA Tutorial </a:t>
            </a:r>
            <a:endParaRPr lang="en-GB" dirty="0"/>
          </a:p>
        </p:txBody>
      </p:sp>
      <p:sp>
        <p:nvSpPr>
          <p:cNvPr id="4099" name="Slide Number Placeholder 2"/>
          <p:cNvSpPr>
            <a:spLocks noGrp="1"/>
          </p:cNvSpPr>
          <p:nvPr>
            <p:ph type="sldNum" sz="quarter" idx="11"/>
          </p:nvPr>
        </p:nvSpPr>
        <p:spPr>
          <a:noFill/>
        </p:spPr>
        <p:txBody>
          <a:bodyPr/>
          <a:lstStyle/>
          <a:p>
            <a:fld id="{26B629F1-3AB5-4238-BF3D-91B028A25A3C}" type="slidenum">
              <a:rPr lang="en-US"/>
              <a:pPr/>
              <a:t>1</a:t>
            </a:fld>
            <a:endParaRPr lang="en-US"/>
          </a:p>
        </p:txBody>
      </p:sp>
      <p:sp>
        <p:nvSpPr>
          <p:cNvPr id="4" name="TextBox 3"/>
          <p:cNvSpPr txBox="1"/>
          <p:nvPr/>
        </p:nvSpPr>
        <p:spPr>
          <a:xfrm>
            <a:off x="1692275" y="3297238"/>
            <a:ext cx="5759450" cy="830997"/>
          </a:xfrm>
          <a:prstGeom prst="rect">
            <a:avLst/>
          </a:prstGeom>
          <a:noFill/>
        </p:spPr>
        <p:txBody>
          <a:bodyPr>
            <a:spAutoFit/>
          </a:bodyPr>
          <a:lstStyle/>
          <a:p>
            <a:pPr algn="ctr">
              <a:defRPr/>
            </a:pPr>
            <a:r>
              <a:rPr lang="en-GB" sz="1600" b="1" dirty="0" smtClean="0">
                <a:solidFill>
                  <a:srgbClr val="0099CC"/>
                </a:solidFill>
                <a:latin typeface="+mn-lt"/>
                <a:ea typeface="+mn-ea"/>
                <a:cs typeface="Arial" charset="0"/>
              </a:rPr>
              <a:t>Version 1</a:t>
            </a:r>
          </a:p>
          <a:p>
            <a:pPr algn="ctr">
              <a:defRPr/>
            </a:pPr>
            <a:r>
              <a:rPr lang="en-GB" sz="1600" b="1" dirty="0" smtClean="0">
                <a:solidFill>
                  <a:srgbClr val="0099CC"/>
                </a:solidFill>
                <a:latin typeface="+mn-lt"/>
                <a:ea typeface="+mn-ea"/>
                <a:cs typeface="Arial" charset="0"/>
              </a:rPr>
              <a:t>Created </a:t>
            </a:r>
            <a:r>
              <a:rPr lang="en-GB" sz="1600" b="1" dirty="0" smtClean="0">
                <a:solidFill>
                  <a:srgbClr val="0099CC"/>
                </a:solidFill>
                <a:latin typeface="+mn-lt"/>
                <a:ea typeface="+mn-ea"/>
                <a:cs typeface="Arial" charset="0"/>
              </a:rPr>
              <a:t>by</a:t>
            </a:r>
          </a:p>
          <a:p>
            <a:pPr algn="ctr">
              <a:defRPr/>
            </a:pPr>
            <a:r>
              <a:rPr lang="en-GB" sz="1600" b="1" dirty="0" err="1" smtClean="0">
                <a:solidFill>
                  <a:srgbClr val="0099CC"/>
                </a:solidFill>
                <a:latin typeface="+mn-lt"/>
                <a:ea typeface="+mn-ea"/>
                <a:cs typeface="Arial" charset="0"/>
              </a:rPr>
              <a:t>Vadan</a:t>
            </a:r>
            <a:r>
              <a:rPr lang="en-GB" sz="1600" b="1" dirty="0" smtClean="0">
                <a:solidFill>
                  <a:srgbClr val="0099CC"/>
                </a:solidFill>
                <a:latin typeface="+mn-lt"/>
                <a:ea typeface="+mn-ea"/>
                <a:cs typeface="Arial" charset="0"/>
              </a:rPr>
              <a:t> Mehta</a:t>
            </a:r>
            <a:endParaRPr lang="en-GB" sz="1600" b="1" dirty="0">
              <a:solidFill>
                <a:srgbClr val="0099CC"/>
              </a:solidFill>
              <a:latin typeface="+mn-lt"/>
              <a:ea typeface="+mn-ea"/>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Approach to Enable L2SOA</a:t>
            </a:r>
            <a:endParaRPr lang="en-US" dirty="0" smtClean="0">
              <a:ea typeface="ＭＳ Ｐゴシック" charset="-128"/>
            </a:endParaRP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10</a:t>
            </a:fld>
            <a:endParaRPr lang="en-US"/>
          </a:p>
        </p:txBody>
      </p:sp>
      <p:pic>
        <p:nvPicPr>
          <p:cNvPr id="8" name="Picture 10"/>
          <p:cNvPicPr>
            <a:picLocks noGrp="1" noChangeAspect="1" noChangeArrowheads="1"/>
          </p:cNvPicPr>
          <p:nvPr>
            <p:ph idx="4294967295"/>
          </p:nvPr>
        </p:nvPicPr>
        <p:blipFill>
          <a:blip r:embed="rId2" cstate="print"/>
          <a:srcRect/>
          <a:stretch>
            <a:fillRect/>
          </a:stretch>
        </p:blipFill>
        <p:spPr>
          <a:xfrm>
            <a:off x="2209800" y="1676400"/>
            <a:ext cx="3880984" cy="4494450"/>
          </a:xfrm>
        </p:spPr>
      </p:pic>
      <p:sp>
        <p:nvSpPr>
          <p:cNvPr id="9" name="Rectangle 8"/>
          <p:cNvSpPr/>
          <p:nvPr/>
        </p:nvSpPr>
        <p:spPr>
          <a:xfrm>
            <a:off x="381000" y="1066800"/>
            <a:ext cx="8458200" cy="584775"/>
          </a:xfrm>
          <a:prstGeom prst="rect">
            <a:avLst/>
          </a:prstGeom>
        </p:spPr>
        <p:txBody>
          <a:bodyPr wrap="square">
            <a:spAutoFit/>
          </a:bodyPr>
          <a:lstStyle/>
          <a:p>
            <a:r>
              <a:rPr lang="en-US" sz="1600" dirty="0" smtClean="0">
                <a:latin typeface="+mj-lt"/>
              </a:rPr>
              <a:t>The TOGAF (ADM) combined with TOGAF SOA Guide  provides stepwise approach for L2SOA transformation engagements. </a:t>
            </a:r>
            <a:endParaRPr lang="en-US" sz="1600" dirty="0">
              <a:latin typeface="+mj-lt"/>
            </a:endParaRPr>
          </a:p>
        </p:txBody>
      </p:sp>
      <p:sp>
        <p:nvSpPr>
          <p:cNvPr id="10" name="Line Callout 1 9"/>
          <p:cNvSpPr/>
          <p:nvPr/>
        </p:nvSpPr>
        <p:spPr bwMode="auto">
          <a:xfrm>
            <a:off x="5943600" y="1828800"/>
            <a:ext cx="2971800" cy="533400"/>
          </a:xfrm>
          <a:prstGeom prst="borderCallout1">
            <a:avLst>
              <a:gd name="adj1" fmla="val 18750"/>
              <a:gd name="adj2" fmla="val -8333"/>
              <a:gd name="adj3" fmla="val 50162"/>
              <a:gd name="adj4" fmla="val -59496"/>
            </a:avLst>
          </a:prstGeom>
          <a:solidFill>
            <a:schemeClr val="tx2">
              <a:lumMod val="20000"/>
              <a:lumOff val="80000"/>
            </a:schemeClr>
          </a:solidFill>
          <a:ln w="25400" cap="flat" cmpd="sng" algn="ctr">
            <a:solidFill>
              <a:schemeClr val="tx2">
                <a:lumMod val="20000"/>
                <a:lumOff val="80000"/>
              </a:schemeClr>
            </a:solidFill>
            <a:prstDash val="solid"/>
            <a:round/>
            <a:headEnd type="none" w="sm" len="sm"/>
            <a:tailEnd type="none" w="sm" len="sm"/>
          </a:ln>
          <a:effectLst/>
        </p:spPr>
        <p:txBody>
          <a:bodyPr vert="horz" wrap="square" lIns="91440" tIns="45720" rIns="91440" bIns="45720" rtlCol="0" anchor="t" compatLnSpc="1"/>
          <a:lstStyle/>
          <a:p>
            <a:r>
              <a:rPr lang="en-US" sz="1600" dirty="0" smtClean="0">
                <a:solidFill>
                  <a:schemeClr val="tx1">
                    <a:alpha val="100000"/>
                  </a:schemeClr>
                </a:solidFill>
                <a:latin typeface="+mn-lt"/>
              </a:rPr>
              <a:t>SOA Maturity </a:t>
            </a:r>
            <a:r>
              <a:rPr lang="en-US" sz="1600" dirty="0">
                <a:solidFill>
                  <a:schemeClr val="tx1">
                    <a:alpha val="100000"/>
                  </a:schemeClr>
                </a:solidFill>
                <a:latin typeface="+mn-lt"/>
              </a:rPr>
              <a:t>Assessment</a:t>
            </a:r>
          </a:p>
          <a:p>
            <a:pPr marL="0" marR="0" indent="0" algn="l" defTabSz="914400" rtl="0" eaLnBrk="1" fontAlgn="base" latinLnBrk="0" hangingPunct="1">
              <a:lnSpc>
                <a:spcPct val="100000"/>
              </a:lnSpc>
              <a:spcBef>
                <a:spcPct val="0"/>
              </a:spcBef>
              <a:spcAft>
                <a:spcPct val="0"/>
              </a:spcAft>
              <a:buNone/>
              <a:tabLst/>
            </a:pPr>
            <a:endParaRPr kumimoji="0" lang="en-US" sz="1600" b="0" i="0" u="none" strike="noStrike" baseline="0" dirty="0">
              <a:solidFill>
                <a:schemeClr val="tx1">
                  <a:alpha val="100000"/>
                </a:schemeClr>
              </a:solidFill>
              <a:effectLst/>
              <a:latin typeface="Verdana"/>
            </a:endParaRPr>
          </a:p>
        </p:txBody>
      </p:sp>
      <p:sp>
        <p:nvSpPr>
          <p:cNvPr id="11" name="Line Callout 1 10"/>
          <p:cNvSpPr/>
          <p:nvPr/>
        </p:nvSpPr>
        <p:spPr bwMode="auto">
          <a:xfrm>
            <a:off x="6172200" y="2438400"/>
            <a:ext cx="2971800" cy="1295400"/>
          </a:xfrm>
          <a:prstGeom prst="borderCallout1">
            <a:avLst>
              <a:gd name="adj1" fmla="val 18750"/>
              <a:gd name="adj2" fmla="val -8333"/>
              <a:gd name="adj3" fmla="val 66130"/>
              <a:gd name="adj4" fmla="val -47957"/>
            </a:avLst>
          </a:prstGeom>
          <a:solidFill>
            <a:schemeClr val="tx2">
              <a:lumMod val="20000"/>
              <a:lumOff val="80000"/>
            </a:schemeClr>
          </a:solidFill>
          <a:ln w="25400" cap="flat" cmpd="sng" algn="ctr">
            <a:solidFill>
              <a:schemeClr val="tx2">
                <a:lumMod val="20000"/>
                <a:lumOff val="80000"/>
              </a:schemeClr>
            </a:solidFill>
            <a:prstDash val="solid"/>
            <a:round/>
            <a:headEnd type="none" w="sm" len="sm"/>
            <a:tailEnd type="none" w="sm" len="sm"/>
          </a:ln>
          <a:effectLst/>
        </p:spPr>
        <p:txBody>
          <a:bodyPr vert="horz" wrap="square" lIns="91440" tIns="45720" rIns="91440" bIns="45720" rtlCol="0" anchor="t" compatLnSpc="1"/>
          <a:lstStyle/>
          <a:p>
            <a:pPr>
              <a:buFont typeface="Wingdings" pitchFamily="2" charset="2"/>
              <a:buChar char="§"/>
            </a:pPr>
            <a:r>
              <a:rPr lang="en-US" sz="1600" dirty="0" smtClean="0">
                <a:solidFill>
                  <a:schemeClr val="tx1">
                    <a:alpha val="100000"/>
                  </a:schemeClr>
                </a:solidFill>
                <a:latin typeface="Arial" pitchFamily="34" charset="0"/>
                <a:cs typeface="Arial" pitchFamily="34" charset="0"/>
              </a:rPr>
              <a:t>High level description of Arch Vision</a:t>
            </a:r>
          </a:p>
          <a:p>
            <a:pPr>
              <a:buFont typeface="Wingdings" pitchFamily="2" charset="2"/>
              <a:buChar char="§"/>
            </a:pPr>
            <a:r>
              <a:rPr lang="en-US" sz="1600" dirty="0" smtClean="0">
                <a:solidFill>
                  <a:schemeClr val="tx1">
                    <a:alpha val="100000"/>
                  </a:schemeClr>
                </a:solidFill>
                <a:latin typeface="Arial" pitchFamily="34" charset="0"/>
                <a:cs typeface="Arial" pitchFamily="34" charset="0"/>
              </a:rPr>
              <a:t>Organizational </a:t>
            </a:r>
            <a:r>
              <a:rPr lang="en-US" sz="1600" dirty="0">
                <a:solidFill>
                  <a:schemeClr val="tx1">
                    <a:alpha val="100000"/>
                  </a:schemeClr>
                </a:solidFill>
                <a:latin typeface="Arial" pitchFamily="34" charset="0"/>
                <a:cs typeface="Arial" pitchFamily="34" charset="0"/>
              </a:rPr>
              <a:t>a</a:t>
            </a:r>
            <a:r>
              <a:rPr lang="en-US" sz="1600" dirty="0" smtClean="0">
                <a:solidFill>
                  <a:schemeClr val="tx1">
                    <a:alpha val="100000"/>
                  </a:schemeClr>
                </a:solidFill>
                <a:latin typeface="Arial" pitchFamily="34" charset="0"/>
                <a:cs typeface="Arial" pitchFamily="34" charset="0"/>
              </a:rPr>
              <a:t>pproval of Target architecture</a:t>
            </a:r>
          </a:p>
          <a:p>
            <a:pPr>
              <a:buFont typeface="Wingdings" pitchFamily="2" charset="2"/>
              <a:buChar char="§"/>
            </a:pPr>
            <a:r>
              <a:rPr lang="en-US" sz="1600" dirty="0" smtClean="0">
                <a:solidFill>
                  <a:schemeClr val="tx1">
                    <a:alpha val="100000"/>
                  </a:schemeClr>
                </a:solidFill>
                <a:latin typeface="Arial" pitchFamily="34" charset="0"/>
                <a:cs typeface="Arial" pitchFamily="34" charset="0"/>
              </a:rPr>
              <a:t>ROI assessment</a:t>
            </a:r>
            <a:endParaRPr lang="en-US" sz="1600" dirty="0">
              <a:solidFill>
                <a:schemeClr val="tx1">
                  <a:alpha val="100000"/>
                </a:schemeClr>
              </a:solidFill>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None/>
              <a:tabLst/>
            </a:pPr>
            <a:endParaRPr kumimoji="0" lang="en-US" sz="1400" b="0" i="0" u="none" strike="noStrike" baseline="0" dirty="0">
              <a:solidFill>
                <a:schemeClr val="tx1">
                  <a:alpha val="100000"/>
                </a:schemeClr>
              </a:solidFill>
              <a:effectLst/>
              <a:latin typeface="Verdana"/>
            </a:endParaRPr>
          </a:p>
        </p:txBody>
      </p:sp>
      <p:sp>
        <p:nvSpPr>
          <p:cNvPr id="12" name="Right Brace 11"/>
          <p:cNvSpPr/>
          <p:nvPr/>
        </p:nvSpPr>
        <p:spPr bwMode="auto">
          <a:xfrm>
            <a:off x="5867400" y="3505200"/>
            <a:ext cx="457200" cy="2057400"/>
          </a:xfrm>
          <a:prstGeom prst="rightBrace">
            <a:avLst/>
          </a:prstGeom>
          <a:solidFill>
            <a:schemeClr val="bg1"/>
          </a:solidFill>
          <a:ln w="25400" cap="flat" cmpd="sng" algn="ctr">
            <a:solidFill>
              <a:schemeClr val="tx1"/>
            </a:solidFill>
            <a:prstDash val="solid"/>
            <a:round/>
            <a:headEnd type="none" w="sm" len="sm"/>
            <a:tailEnd type="none" w="sm" len="sm"/>
          </a:ln>
          <a:effectLst/>
        </p:spPr>
        <p:txBody>
          <a:bodyPr vert="horz" wrap="square" lIns="91440" tIns="45720" rIns="91440" bIns="45720" rtlCol="0" anchor="t" compatLnSpc="1"/>
          <a:lstStyle/>
          <a:p>
            <a:pPr marL="0" marR="0" indent="0" algn="l" defTabSz="914400" rtl="0" eaLnBrk="1" fontAlgn="base" latinLnBrk="0" hangingPunct="1">
              <a:lnSpc>
                <a:spcPct val="100000"/>
              </a:lnSpc>
              <a:spcBef>
                <a:spcPct val="0"/>
              </a:spcBef>
              <a:spcAft>
                <a:spcPct val="0"/>
              </a:spcAft>
              <a:buNone/>
              <a:tabLst/>
            </a:pPr>
            <a:endParaRPr kumimoji="0" lang="en-US" sz="2000" b="0" i="0" u="none" strike="noStrike" baseline="0">
              <a:solidFill>
                <a:schemeClr val="tx1">
                  <a:alpha val="100000"/>
                </a:schemeClr>
              </a:solidFill>
              <a:effectLst/>
              <a:latin typeface="Verdana"/>
            </a:endParaRPr>
          </a:p>
        </p:txBody>
      </p:sp>
      <p:sp>
        <p:nvSpPr>
          <p:cNvPr id="14" name="Rectangle 13"/>
          <p:cNvSpPr/>
          <p:nvPr/>
        </p:nvSpPr>
        <p:spPr bwMode="auto">
          <a:xfrm>
            <a:off x="6400800" y="4114800"/>
            <a:ext cx="2743200" cy="1981200"/>
          </a:xfrm>
          <a:prstGeom prst="rect">
            <a:avLst/>
          </a:prstGeom>
          <a:solidFill>
            <a:schemeClr val="tx2">
              <a:lumMod val="20000"/>
              <a:lumOff val="80000"/>
            </a:schemeClr>
          </a:solidFill>
          <a:ln w="25400" cap="flat" cmpd="sng" algn="ctr">
            <a:solidFill>
              <a:schemeClr val="bg1"/>
            </a:solidFill>
            <a:prstDash val="solid"/>
            <a:round/>
            <a:headEnd type="none" w="sm" len="sm"/>
            <a:tailEnd type="none" w="sm" len="sm"/>
          </a:ln>
          <a:effectLst/>
        </p:spPr>
        <p:txBody>
          <a:bodyPr vert="horz" wrap="square" lIns="91440" tIns="45720" rIns="91440" bIns="45720" rtlCol="0" anchor="t" compatLnSpc="1"/>
          <a:lstStyle/>
          <a:p>
            <a:pPr marL="0" marR="0" indent="0" algn="l" defTabSz="914400" rtl="0" eaLnBrk="1" fontAlgn="base" latinLnBrk="0" hangingPunct="1">
              <a:lnSpc>
                <a:spcPct val="100000"/>
              </a:lnSpc>
              <a:spcBef>
                <a:spcPct val="0"/>
              </a:spcBef>
              <a:spcAft>
                <a:spcPct val="0"/>
              </a:spcAft>
              <a:buFont typeface="Wingdings" pitchFamily="2" charset="2"/>
              <a:buChar char="§"/>
              <a:tabLst/>
            </a:pPr>
            <a:r>
              <a:rPr lang="en-US" sz="1600" dirty="0" smtClean="0">
                <a:solidFill>
                  <a:schemeClr val="tx1">
                    <a:alpha val="100000"/>
                  </a:schemeClr>
                </a:solidFill>
                <a:latin typeface="+mn-lt"/>
              </a:rPr>
              <a:t>Current Architecture(As-IS) assessment</a:t>
            </a:r>
          </a:p>
          <a:p>
            <a:pPr marL="0" marR="0" indent="0" algn="l" defTabSz="914400" rtl="0" eaLnBrk="1" fontAlgn="base" latinLnBrk="0" hangingPunct="1">
              <a:lnSpc>
                <a:spcPct val="100000"/>
              </a:lnSpc>
              <a:spcBef>
                <a:spcPct val="0"/>
              </a:spcBef>
              <a:spcAft>
                <a:spcPct val="0"/>
              </a:spcAft>
              <a:buFont typeface="Wingdings" pitchFamily="2" charset="2"/>
              <a:buChar char="§"/>
              <a:tabLst/>
            </a:pPr>
            <a:r>
              <a:rPr lang="en-US" sz="1600" dirty="0" smtClean="0">
                <a:solidFill>
                  <a:schemeClr val="tx1">
                    <a:alpha val="100000"/>
                  </a:schemeClr>
                </a:solidFill>
                <a:latin typeface="+mn-lt"/>
              </a:rPr>
              <a:t>Gap Analysis</a:t>
            </a:r>
          </a:p>
          <a:p>
            <a:pPr marL="0" marR="0" indent="0" algn="l" defTabSz="914400" rtl="0" eaLnBrk="1" fontAlgn="base" latinLnBrk="0" hangingPunct="1">
              <a:lnSpc>
                <a:spcPct val="100000"/>
              </a:lnSpc>
              <a:spcBef>
                <a:spcPct val="0"/>
              </a:spcBef>
              <a:spcAft>
                <a:spcPct val="0"/>
              </a:spcAft>
              <a:buFont typeface="Wingdings" pitchFamily="2" charset="2"/>
              <a:buChar char="§"/>
              <a:tabLst/>
            </a:pPr>
            <a:r>
              <a:rPr kumimoji="0" lang="en-US" sz="1600" b="0" i="0" u="none" strike="noStrike" baseline="0" dirty="0" smtClean="0">
                <a:solidFill>
                  <a:schemeClr val="tx1">
                    <a:alpha val="100000"/>
                  </a:schemeClr>
                </a:solidFill>
                <a:effectLst/>
                <a:latin typeface="+mn-lt"/>
              </a:rPr>
              <a:t>Target</a:t>
            </a:r>
            <a:r>
              <a:rPr kumimoji="0" lang="en-US" sz="1600" b="0" i="0" u="none" strike="noStrike" dirty="0" smtClean="0">
                <a:solidFill>
                  <a:schemeClr val="tx1">
                    <a:alpha val="100000"/>
                  </a:schemeClr>
                </a:solidFill>
                <a:effectLst/>
                <a:latin typeface="+mn-lt"/>
              </a:rPr>
              <a:t> Architecture (To-be)</a:t>
            </a:r>
          </a:p>
          <a:p>
            <a:pPr lvl="1">
              <a:buFont typeface="Arial" pitchFamily="34" charset="0"/>
              <a:buChar char="•"/>
            </a:pPr>
            <a:r>
              <a:rPr lang="en-US" sz="1400" baseline="0" dirty="0" smtClean="0">
                <a:solidFill>
                  <a:schemeClr val="tx1">
                    <a:alpha val="100000"/>
                  </a:schemeClr>
                </a:solidFill>
                <a:latin typeface="+mn-lt"/>
              </a:rPr>
              <a:t>Business Architecture</a:t>
            </a:r>
            <a:endParaRPr lang="en-US" sz="1400" dirty="0" smtClean="0">
              <a:solidFill>
                <a:schemeClr val="tx1">
                  <a:alpha val="100000"/>
                </a:schemeClr>
              </a:solidFill>
              <a:latin typeface="+mn-lt"/>
            </a:endParaRPr>
          </a:p>
          <a:p>
            <a:pPr lvl="1">
              <a:buFont typeface="Arial" pitchFamily="34" charset="0"/>
              <a:buChar char="•"/>
            </a:pPr>
            <a:r>
              <a:rPr kumimoji="0" lang="en-US" sz="1400" i="0" u="none" strike="noStrike" dirty="0" smtClean="0">
                <a:solidFill>
                  <a:schemeClr val="tx1">
                    <a:alpha val="100000"/>
                  </a:schemeClr>
                </a:solidFill>
                <a:effectLst/>
                <a:latin typeface="+mn-lt"/>
              </a:rPr>
              <a:t>Application Landscape </a:t>
            </a:r>
          </a:p>
          <a:p>
            <a:pPr lvl="1">
              <a:buFont typeface="Arial" pitchFamily="34" charset="0"/>
              <a:buChar char="•"/>
            </a:pPr>
            <a:r>
              <a:rPr lang="en-US" sz="1400" baseline="0" dirty="0" smtClean="0">
                <a:solidFill>
                  <a:schemeClr val="tx1">
                    <a:alpha val="100000"/>
                  </a:schemeClr>
                </a:solidFill>
                <a:latin typeface="+mn-lt"/>
              </a:rPr>
              <a:t>Technology Arch</a:t>
            </a:r>
            <a:endParaRPr kumimoji="0" lang="en-US" sz="1400" i="0" u="none" strike="noStrike" baseline="0" dirty="0">
              <a:solidFill>
                <a:schemeClr val="tx1">
                  <a:alpha val="100000"/>
                </a:schemeClr>
              </a:solidFill>
              <a:effectLst/>
              <a:latin typeface="+mn-lt"/>
            </a:endParaRPr>
          </a:p>
        </p:txBody>
      </p:sp>
      <p:sp>
        <p:nvSpPr>
          <p:cNvPr id="16" name="Line Callout 1 15"/>
          <p:cNvSpPr/>
          <p:nvPr/>
        </p:nvSpPr>
        <p:spPr bwMode="auto">
          <a:xfrm>
            <a:off x="0" y="4419600"/>
            <a:ext cx="2133600" cy="990600"/>
          </a:xfrm>
          <a:prstGeom prst="borderCallout1">
            <a:avLst>
              <a:gd name="adj1" fmla="val 94574"/>
              <a:gd name="adj2" fmla="val 126675"/>
              <a:gd name="adj3" fmla="val 54401"/>
              <a:gd name="adj4" fmla="val 100943"/>
            </a:avLst>
          </a:prstGeom>
          <a:solidFill>
            <a:schemeClr val="tx2">
              <a:lumMod val="20000"/>
              <a:lumOff val="80000"/>
            </a:schemeClr>
          </a:solidFill>
          <a:ln w="25400" cap="flat" cmpd="sng" algn="ctr">
            <a:solidFill>
              <a:schemeClr val="tx2">
                <a:lumMod val="20000"/>
                <a:lumOff val="80000"/>
              </a:schemeClr>
            </a:solidFill>
            <a:prstDash val="solid"/>
            <a:round/>
            <a:headEnd type="none" w="sm" len="sm"/>
            <a:tailEnd type="none" w="sm" len="sm"/>
          </a:ln>
          <a:effectLst/>
        </p:spPr>
        <p:txBody>
          <a:bodyPr vert="horz" wrap="square" lIns="91440" tIns="45720" rIns="91440" bIns="45720" rtlCol="0" anchor="t" compatLnSpc="1"/>
          <a:lstStyle/>
          <a:p>
            <a:pPr>
              <a:buFont typeface="Wingdings" pitchFamily="2" charset="2"/>
              <a:buChar char="§"/>
            </a:pPr>
            <a:r>
              <a:rPr kumimoji="0" lang="en-US" sz="1600" b="0" i="0" u="none" strike="noStrike" baseline="0" dirty="0" smtClean="0">
                <a:solidFill>
                  <a:schemeClr val="tx1">
                    <a:alpha val="100000"/>
                  </a:schemeClr>
                </a:solidFill>
                <a:effectLst/>
                <a:latin typeface="Arial" pitchFamily="34" charset="0"/>
                <a:cs typeface="Arial" pitchFamily="34" charset="0"/>
              </a:rPr>
              <a:t>Execute</a:t>
            </a:r>
          </a:p>
          <a:p>
            <a:pPr>
              <a:buFont typeface="Wingdings" pitchFamily="2" charset="2"/>
              <a:buChar char="§"/>
            </a:pPr>
            <a:r>
              <a:rPr kumimoji="0" lang="en-US" sz="1600" b="0" i="0" u="none" strike="noStrike" baseline="0" dirty="0" smtClean="0">
                <a:solidFill>
                  <a:schemeClr val="tx1">
                    <a:alpha val="100000"/>
                  </a:schemeClr>
                </a:solidFill>
                <a:effectLst/>
                <a:latin typeface="Arial" pitchFamily="34" charset="0"/>
                <a:cs typeface="Arial" pitchFamily="34" charset="0"/>
              </a:rPr>
              <a:t>Transition &amp;</a:t>
            </a:r>
            <a:r>
              <a:rPr kumimoji="0" lang="en-US" sz="1600" b="0" i="0" u="none" strike="noStrike" dirty="0" smtClean="0">
                <a:solidFill>
                  <a:schemeClr val="tx1">
                    <a:alpha val="100000"/>
                  </a:schemeClr>
                </a:solidFill>
                <a:effectLst/>
                <a:latin typeface="Arial" pitchFamily="34" charset="0"/>
                <a:cs typeface="Arial" pitchFamily="34" charset="0"/>
              </a:rPr>
              <a:t> </a:t>
            </a:r>
            <a:r>
              <a:rPr kumimoji="0" lang="en-US" sz="1600" b="0" i="0" u="none" strike="noStrike" baseline="0" dirty="0" smtClean="0">
                <a:solidFill>
                  <a:schemeClr val="tx1">
                    <a:alpha val="100000"/>
                  </a:schemeClr>
                </a:solidFill>
                <a:effectLst/>
                <a:latin typeface="Arial" pitchFamily="34" charset="0"/>
                <a:cs typeface="Arial" pitchFamily="34" charset="0"/>
              </a:rPr>
              <a:t>Implementation</a:t>
            </a:r>
            <a:r>
              <a:rPr lang="en-US" sz="1600" dirty="0" smtClean="0">
                <a:solidFill>
                  <a:schemeClr val="tx1">
                    <a:alpha val="100000"/>
                  </a:schemeClr>
                </a:solidFill>
                <a:latin typeface="Arial" pitchFamily="34" charset="0"/>
                <a:cs typeface="Arial" pitchFamily="34" charset="0"/>
              </a:rPr>
              <a:t> </a:t>
            </a:r>
            <a:r>
              <a:rPr kumimoji="0" lang="en-US" sz="1600" b="0" i="0" u="none" strike="noStrike" baseline="0" dirty="0" smtClean="0">
                <a:solidFill>
                  <a:schemeClr val="tx1">
                    <a:alpha val="100000"/>
                  </a:schemeClr>
                </a:solidFill>
                <a:effectLst/>
                <a:latin typeface="Arial" pitchFamily="34" charset="0"/>
                <a:cs typeface="Arial" pitchFamily="34" charset="0"/>
              </a:rPr>
              <a:t>Plans</a:t>
            </a:r>
          </a:p>
          <a:p>
            <a:pPr marL="0" marR="0" indent="0" algn="l" defTabSz="914400" rtl="0" eaLnBrk="1" fontAlgn="base" latinLnBrk="0" hangingPunct="1">
              <a:lnSpc>
                <a:spcPct val="100000"/>
              </a:lnSpc>
              <a:spcBef>
                <a:spcPct val="0"/>
              </a:spcBef>
              <a:spcAft>
                <a:spcPct val="0"/>
              </a:spcAft>
              <a:buNone/>
              <a:tabLst/>
            </a:pPr>
            <a:endParaRPr kumimoji="0" lang="en-US" sz="1600" b="0" i="0" u="none" strike="noStrike" baseline="0" dirty="0">
              <a:solidFill>
                <a:schemeClr val="tx1">
                  <a:alpha val="100000"/>
                </a:schemeClr>
              </a:solidFill>
              <a:effectLst/>
              <a:latin typeface="Verdana"/>
            </a:endParaRPr>
          </a:p>
        </p:txBody>
      </p:sp>
      <p:cxnSp>
        <p:nvCxnSpPr>
          <p:cNvPr id="19" name="Straight Connector 18"/>
          <p:cNvCxnSpPr>
            <a:stCxn id="16" idx="0"/>
          </p:cNvCxnSpPr>
          <p:nvPr/>
        </p:nvCxnSpPr>
        <p:spPr bwMode="auto">
          <a:xfrm flipV="1">
            <a:off x="2133600" y="4724400"/>
            <a:ext cx="228600" cy="190500"/>
          </a:xfrm>
          <a:prstGeom prst="line">
            <a:avLst/>
          </a:prstGeom>
          <a:solidFill>
            <a:schemeClr val="accent1"/>
          </a:solidFill>
          <a:ln w="25400" cap="flat" cmpd="sng" algn="ctr">
            <a:solidFill>
              <a:schemeClr val="tx2">
                <a:lumMod val="20000"/>
                <a:lumOff val="80000"/>
              </a:schemeClr>
            </a:solidFill>
            <a:prstDash val="solid"/>
            <a:round/>
            <a:headEnd type="none" w="sm" len="sm"/>
            <a:tailEnd type="none" w="sm" len="sm"/>
          </a:ln>
          <a:effectLst/>
        </p:spPr>
      </p:cxnSp>
      <p:sp>
        <p:nvSpPr>
          <p:cNvPr id="20" name="Line Callout 1 19"/>
          <p:cNvSpPr/>
          <p:nvPr/>
        </p:nvSpPr>
        <p:spPr bwMode="auto">
          <a:xfrm>
            <a:off x="0" y="2286000"/>
            <a:ext cx="2133600" cy="1600200"/>
          </a:xfrm>
          <a:prstGeom prst="borderCallout1">
            <a:avLst>
              <a:gd name="adj1" fmla="val 94574"/>
              <a:gd name="adj2" fmla="val 126675"/>
              <a:gd name="adj3" fmla="val 54401"/>
              <a:gd name="adj4" fmla="val 100943"/>
            </a:avLst>
          </a:prstGeom>
          <a:solidFill>
            <a:schemeClr val="tx2">
              <a:lumMod val="20000"/>
              <a:lumOff val="80000"/>
            </a:schemeClr>
          </a:solidFill>
          <a:ln w="25400" cap="flat" cmpd="sng" algn="ctr">
            <a:solidFill>
              <a:schemeClr val="tx2">
                <a:lumMod val="20000"/>
                <a:lumOff val="80000"/>
              </a:schemeClr>
            </a:solidFill>
            <a:prstDash val="solid"/>
            <a:round/>
            <a:headEnd type="none" w="sm" len="sm"/>
            <a:tailEnd type="none" w="sm" len="sm"/>
          </a:ln>
          <a:effectLst/>
        </p:spPr>
        <p:txBody>
          <a:bodyPr vert="horz" wrap="square" lIns="91440" tIns="45720" rIns="91440" bIns="45720" rtlCol="0" anchor="t" compatLnSpc="1"/>
          <a:lstStyle/>
          <a:p>
            <a:pPr marL="0" marR="0" indent="0" algn="l" defTabSz="914400" rtl="0" eaLnBrk="1" fontAlgn="base" latinLnBrk="0" hangingPunct="1">
              <a:lnSpc>
                <a:spcPct val="100000"/>
              </a:lnSpc>
              <a:spcBef>
                <a:spcPct val="0"/>
              </a:spcBef>
              <a:spcAft>
                <a:spcPct val="0"/>
              </a:spcAft>
              <a:buFont typeface="Wingdings" pitchFamily="2" charset="2"/>
              <a:buChar char="§"/>
              <a:tabLst/>
            </a:pPr>
            <a:r>
              <a:rPr kumimoji="0" lang="en-US" sz="1600" b="0" i="0" u="none" strike="noStrike" baseline="0" dirty="0" smtClean="0">
                <a:solidFill>
                  <a:schemeClr val="tx1">
                    <a:alpha val="100000"/>
                  </a:schemeClr>
                </a:solidFill>
                <a:effectLst/>
                <a:latin typeface="+mn-lt"/>
              </a:rPr>
              <a:t>Change</a:t>
            </a:r>
            <a:r>
              <a:rPr kumimoji="0" lang="en-US" sz="1600" b="0" i="0" u="none" strike="noStrike" dirty="0" smtClean="0">
                <a:solidFill>
                  <a:schemeClr val="tx1">
                    <a:alpha val="100000"/>
                  </a:schemeClr>
                </a:solidFill>
                <a:effectLst/>
                <a:latin typeface="+mn-lt"/>
              </a:rPr>
              <a:t> Impact on overall Architecture</a:t>
            </a:r>
          </a:p>
          <a:p>
            <a:pPr marL="0" marR="0" indent="0" algn="l" defTabSz="914400" rtl="0" eaLnBrk="1" fontAlgn="base" latinLnBrk="0" hangingPunct="1">
              <a:lnSpc>
                <a:spcPct val="100000"/>
              </a:lnSpc>
              <a:spcBef>
                <a:spcPct val="0"/>
              </a:spcBef>
              <a:spcAft>
                <a:spcPct val="0"/>
              </a:spcAft>
              <a:buFont typeface="Wingdings" pitchFamily="2" charset="2"/>
              <a:buChar char="§"/>
              <a:tabLst/>
            </a:pPr>
            <a:endParaRPr lang="en-US" sz="1600" baseline="0" dirty="0" smtClean="0">
              <a:solidFill>
                <a:schemeClr val="tx1">
                  <a:alpha val="100000"/>
                </a:schemeClr>
              </a:solidFill>
              <a:latin typeface="+mn-lt"/>
            </a:endParaRPr>
          </a:p>
          <a:p>
            <a:pPr marL="0" marR="0" indent="0" algn="l" defTabSz="914400" rtl="0" eaLnBrk="1" fontAlgn="base" latinLnBrk="0" hangingPunct="1">
              <a:lnSpc>
                <a:spcPct val="100000"/>
              </a:lnSpc>
              <a:spcBef>
                <a:spcPct val="0"/>
              </a:spcBef>
              <a:spcAft>
                <a:spcPct val="0"/>
              </a:spcAft>
              <a:buFont typeface="Wingdings" pitchFamily="2" charset="2"/>
              <a:buChar char="§"/>
              <a:tabLst/>
            </a:pPr>
            <a:r>
              <a:rPr lang="en-US" sz="1600" baseline="0" dirty="0" smtClean="0">
                <a:solidFill>
                  <a:schemeClr val="tx1">
                    <a:alpha val="100000"/>
                  </a:schemeClr>
                </a:solidFill>
                <a:latin typeface="+mn-lt"/>
              </a:rPr>
              <a:t>Defining</a:t>
            </a:r>
            <a:r>
              <a:rPr lang="en-US" sz="1600" dirty="0" smtClean="0">
                <a:solidFill>
                  <a:schemeClr val="tx1">
                    <a:alpha val="100000"/>
                  </a:schemeClr>
                </a:solidFill>
                <a:latin typeface="+mn-lt"/>
              </a:rPr>
              <a:t> Change Mgt process</a:t>
            </a:r>
            <a:endParaRPr kumimoji="0" lang="en-US" sz="1600" b="0" i="0" u="none" strike="noStrike" baseline="0" dirty="0">
              <a:solidFill>
                <a:schemeClr val="tx1">
                  <a:alpha val="100000"/>
                </a:schemeClr>
              </a:solidFill>
              <a:effectLst/>
              <a:latin typeface="+mn-lt"/>
            </a:endParaRPr>
          </a:p>
        </p:txBody>
      </p:sp>
      <p:sp>
        <p:nvSpPr>
          <p:cNvPr id="1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
        <p:nvSpPr>
          <p:cNvPr id="15" name="Line Callout 1 14"/>
          <p:cNvSpPr/>
          <p:nvPr/>
        </p:nvSpPr>
        <p:spPr bwMode="auto">
          <a:xfrm>
            <a:off x="0" y="6324600"/>
            <a:ext cx="4953000" cy="533400"/>
          </a:xfrm>
          <a:prstGeom prst="borderCallout1">
            <a:avLst>
              <a:gd name="adj1" fmla="val 3444"/>
              <a:gd name="adj2" fmla="val 50458"/>
              <a:gd name="adj3" fmla="val -72287"/>
              <a:gd name="adj4" fmla="val 76988"/>
            </a:avLst>
          </a:prstGeom>
          <a:solidFill>
            <a:schemeClr val="tx2">
              <a:lumMod val="20000"/>
              <a:lumOff val="80000"/>
            </a:schemeClr>
          </a:solidFill>
          <a:ln w="25400" cap="flat" cmpd="sng" algn="ctr">
            <a:solidFill>
              <a:schemeClr val="tx2">
                <a:lumMod val="20000"/>
                <a:lumOff val="80000"/>
              </a:schemeClr>
            </a:solidFill>
            <a:prstDash val="solid"/>
            <a:round/>
            <a:headEnd type="none" w="sm" len="sm"/>
            <a:tailEnd type="none" w="sm" len="sm"/>
          </a:ln>
          <a:effectLst/>
        </p:spPr>
        <p:txBody>
          <a:bodyPr vert="horz" wrap="square" lIns="91440" tIns="45720" rIns="91440" bIns="45720" rtlCol="0" anchor="t" compatLnSpc="1"/>
          <a:lstStyle/>
          <a:p>
            <a:pPr>
              <a:buFont typeface="Arial" pitchFamily="34" charset="0"/>
              <a:buChar char="•"/>
            </a:pPr>
            <a:r>
              <a:rPr lang="en-US" sz="1600" dirty="0" smtClean="0">
                <a:solidFill>
                  <a:schemeClr val="tx1">
                    <a:alpha val="100000"/>
                  </a:schemeClr>
                </a:solidFill>
                <a:latin typeface="Verdana"/>
              </a:rPr>
              <a:t>Best Transition Architecture</a:t>
            </a:r>
          </a:p>
          <a:p>
            <a:pPr>
              <a:buFont typeface="Arial" pitchFamily="34" charset="0"/>
              <a:buChar char="•"/>
            </a:pPr>
            <a:r>
              <a:rPr lang="en-US" sz="1600" dirty="0" smtClean="0">
                <a:solidFill>
                  <a:schemeClr val="tx1">
                    <a:alpha val="100000"/>
                  </a:schemeClr>
                </a:solidFill>
                <a:latin typeface="Verdana"/>
              </a:rPr>
              <a:t>Identifying Solution Building Blocks(SBB)</a:t>
            </a:r>
            <a:endParaRPr lang="en-US" sz="1600" dirty="0">
              <a:solidFill>
                <a:schemeClr val="tx1">
                  <a:alpha val="100000"/>
                </a:schemeClr>
              </a:solidFill>
              <a:latin typeface="Verdana"/>
            </a:endParaRPr>
          </a:p>
          <a:p>
            <a:pPr marL="0" marR="0" indent="0" algn="l" defTabSz="914400" rtl="0" eaLnBrk="1" fontAlgn="base" latinLnBrk="0" hangingPunct="1">
              <a:lnSpc>
                <a:spcPct val="100000"/>
              </a:lnSpc>
              <a:spcBef>
                <a:spcPct val="0"/>
              </a:spcBef>
              <a:spcAft>
                <a:spcPct val="0"/>
              </a:spcAft>
              <a:buNone/>
              <a:tabLst/>
            </a:pPr>
            <a:endParaRPr kumimoji="0" lang="en-US" sz="1600" b="0" i="0" u="none" strike="noStrike" baseline="0" dirty="0">
              <a:solidFill>
                <a:schemeClr val="tx1">
                  <a:alpha val="100000"/>
                </a:schemeClr>
              </a:solidFill>
              <a:effectLst/>
              <a:latin typeface="Verdan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Enable L2SOA</a:t>
            </a:r>
            <a:endParaRPr lang="en-US" dirty="0"/>
          </a:p>
        </p:txBody>
      </p:sp>
      <p:sp>
        <p:nvSpPr>
          <p:cNvPr id="5" name="Content Placeholder 4"/>
          <p:cNvSpPr>
            <a:spLocks noGrp="1"/>
          </p:cNvSpPr>
          <p:nvPr>
            <p:ph idx="1"/>
          </p:nvPr>
        </p:nvSpPr>
        <p:spPr>
          <a:xfrm>
            <a:off x="304800" y="990600"/>
            <a:ext cx="8640960" cy="5111750"/>
          </a:xfrm>
        </p:spPr>
        <p:txBody>
          <a:bodyPr/>
          <a:lstStyle/>
          <a:p>
            <a:r>
              <a:rPr lang="en-US" sz="2000" b="1" dirty="0" smtClean="0"/>
              <a:t>The Preliminary Phase</a:t>
            </a:r>
          </a:p>
          <a:p>
            <a:pPr lvl="1"/>
            <a:r>
              <a:rPr lang="en-US" sz="1600" dirty="0" smtClean="0"/>
              <a:t>SOA maturity assessment report(“fit-for-SOA” state of the current legacy architecture)</a:t>
            </a:r>
            <a:endParaRPr lang="en-US" sz="1400" b="1" dirty="0" smtClean="0"/>
          </a:p>
          <a:p>
            <a:pPr lvl="1"/>
            <a:r>
              <a:rPr lang="en-US" sz="1600" dirty="0" smtClean="0"/>
              <a:t>The architecture governance and support strategy Confirmation</a:t>
            </a:r>
          </a:p>
          <a:p>
            <a:pPr lvl="1"/>
            <a:r>
              <a:rPr lang="en-US" sz="1600" dirty="0" smtClean="0"/>
              <a:t>SOA RA for Architecture Repository and Architecture Building Blocks (ABBs) at initial stage</a:t>
            </a:r>
          </a:p>
          <a:p>
            <a:pPr lvl="1"/>
            <a:r>
              <a:rPr lang="en-US" sz="1600" dirty="0" smtClean="0"/>
              <a:t>Involvement of Legacy representatives in transformation program</a:t>
            </a:r>
          </a:p>
          <a:p>
            <a:r>
              <a:rPr lang="en-US" sz="2000" b="1" dirty="0" smtClean="0"/>
              <a:t>Phase A: The Architecture Vision</a:t>
            </a:r>
          </a:p>
          <a:p>
            <a:pPr lvl="1"/>
            <a:r>
              <a:rPr lang="en-US" sz="1600" dirty="0" err="1" smtClean="0"/>
              <a:t>RoI</a:t>
            </a:r>
            <a:r>
              <a:rPr lang="en-US" sz="1600" dirty="0" smtClean="0"/>
              <a:t> based business case for L2SOA evolution</a:t>
            </a:r>
          </a:p>
          <a:p>
            <a:pPr lvl="1"/>
            <a:r>
              <a:rPr lang="en-US" sz="1600" dirty="0" smtClean="0"/>
              <a:t>Upgrade or Replace legacy system </a:t>
            </a:r>
            <a:r>
              <a:rPr lang="en-US" sz="1800" dirty="0" smtClean="0"/>
              <a:t>? </a:t>
            </a:r>
          </a:p>
          <a:p>
            <a:r>
              <a:rPr lang="en-US" sz="2000" b="1" dirty="0" smtClean="0"/>
              <a:t>ADM (Phases B, C, and D)</a:t>
            </a:r>
            <a:endParaRPr lang="en-US" sz="2000" dirty="0" smtClean="0"/>
          </a:p>
          <a:p>
            <a:pPr lvl="1"/>
            <a:r>
              <a:rPr lang="en-US" sz="1800" b="1" dirty="0" smtClean="0"/>
              <a:t>Current State Architecture Assessment (As-IS)</a:t>
            </a:r>
          </a:p>
          <a:p>
            <a:pPr lvl="2"/>
            <a:r>
              <a:rPr lang="en-US" sz="1600" dirty="0" smtClean="0"/>
              <a:t>Identify the legacy systems, their functionality and integration with other apps</a:t>
            </a:r>
          </a:p>
          <a:p>
            <a:pPr lvl="2"/>
            <a:r>
              <a:rPr lang="en-US" sz="1600" dirty="0" smtClean="0"/>
              <a:t>Identify Legacy systems and business process relationship</a:t>
            </a:r>
          </a:p>
          <a:p>
            <a:pPr lvl="2"/>
            <a:r>
              <a:rPr lang="en-US" sz="1600" dirty="0" smtClean="0"/>
              <a:t>SOA enablement assessment </a:t>
            </a:r>
          </a:p>
          <a:p>
            <a:pPr lvl="1"/>
            <a:r>
              <a:rPr lang="en-US" sz="1800" b="1" dirty="0" smtClean="0"/>
              <a:t>Target State Architecture(To-be)</a:t>
            </a:r>
          </a:p>
          <a:p>
            <a:pPr lvl="2"/>
            <a:r>
              <a:rPr lang="en-US" sz="1600" dirty="0" smtClean="0"/>
              <a:t>IT system alignment with Business and IT services</a:t>
            </a:r>
          </a:p>
          <a:p>
            <a:pPr lvl="2"/>
            <a:r>
              <a:rPr lang="en-US" sz="1600" dirty="0" smtClean="0"/>
              <a:t>Legacy Portfolio Rationalization</a:t>
            </a:r>
          </a:p>
          <a:p>
            <a:pPr lvl="2">
              <a:buNone/>
            </a:pPr>
            <a:endParaRPr lang="en-US" sz="1600" dirty="0" smtClean="0"/>
          </a:p>
          <a:p>
            <a:pPr lvl="1">
              <a:buNone/>
            </a:pPr>
            <a:endParaRPr lang="en-US" dirty="0"/>
          </a:p>
        </p:txBody>
      </p:sp>
      <p:sp>
        <p:nvSpPr>
          <p:cNvPr id="4" name="Slide Number Placeholder 3"/>
          <p:cNvSpPr>
            <a:spLocks noGrp="1"/>
          </p:cNvSpPr>
          <p:nvPr>
            <p:ph type="sldNum" sz="quarter" idx="11"/>
          </p:nvPr>
        </p:nvSpPr>
        <p:spPr/>
        <p:txBody>
          <a:bodyPr/>
          <a:lstStyle/>
          <a:p>
            <a:pPr>
              <a:defRPr/>
            </a:pPr>
            <a:fld id="{F0B20869-2F37-4D05-A7A5-3A4081EB2C50}" type="slidenum">
              <a:rPr lang="en-US" smtClean="0"/>
              <a:pPr>
                <a:defRPr/>
              </a:pPr>
              <a:t>11</a:t>
            </a:fld>
            <a:endParaRPr lang="en-US"/>
          </a:p>
        </p:txBody>
      </p:sp>
      <p:sp>
        <p:nvSpPr>
          <p:cNvPr id="7" name="Footer Placeholder 3"/>
          <p:cNvSpPr>
            <a:spLocks noGrp="1"/>
          </p:cNvSpPr>
          <p:nvPr>
            <p:ph type="ftr" sz="quarter" idx="10"/>
          </p:nvPr>
        </p:nvSpPr>
        <p:spPr>
          <a:xfrm>
            <a:off x="2209800" y="62484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Enable L2SOA</a:t>
            </a:r>
            <a:endParaRPr lang="en-US" dirty="0"/>
          </a:p>
        </p:txBody>
      </p:sp>
      <p:sp>
        <p:nvSpPr>
          <p:cNvPr id="3" name="Content Placeholder 2"/>
          <p:cNvSpPr>
            <a:spLocks noGrp="1"/>
          </p:cNvSpPr>
          <p:nvPr>
            <p:ph idx="1"/>
          </p:nvPr>
        </p:nvSpPr>
        <p:spPr/>
        <p:txBody>
          <a:bodyPr/>
          <a:lstStyle/>
          <a:p>
            <a:pPr marL="342900" lvl="1" indent="-342900">
              <a:buClr>
                <a:schemeClr val="accent1"/>
              </a:buClr>
              <a:buSzPct val="70000"/>
              <a:buFont typeface="Wingdings" pitchFamily="2" charset="2"/>
              <a:buChar char="q"/>
            </a:pPr>
            <a:r>
              <a:rPr lang="en-US" sz="2000" b="1" dirty="0" smtClean="0"/>
              <a:t>Phase E: Opportunities and Solutions</a:t>
            </a:r>
          </a:p>
          <a:p>
            <a:pPr lvl="1"/>
            <a:r>
              <a:rPr lang="en-US" sz="1600" dirty="0" smtClean="0"/>
              <a:t>Transition Architectures with options for migration path and enterprise wide impact analysis</a:t>
            </a:r>
          </a:p>
          <a:p>
            <a:pPr lvl="1"/>
            <a:r>
              <a:rPr lang="en-US" sz="1600" dirty="0" smtClean="0"/>
              <a:t>Identifying Solution Building Blocks (SBB), based on gap analysis</a:t>
            </a:r>
          </a:p>
          <a:p>
            <a:pPr lvl="1"/>
            <a:r>
              <a:rPr lang="en-US" sz="1600" dirty="0" smtClean="0"/>
              <a:t>Final decisions are made about which specific legacy systems will be transformed towards SOA style and in which priority.</a:t>
            </a:r>
          </a:p>
          <a:p>
            <a:pPr lvl="1"/>
            <a:r>
              <a:rPr lang="en-US" sz="1600" dirty="0" smtClean="0"/>
              <a:t>Vendor selection to provide tools for legacy integration, SOA infrastructure components, and to replace legacy systems</a:t>
            </a:r>
            <a:endParaRPr lang="en-US" sz="3600" b="1" dirty="0" smtClean="0"/>
          </a:p>
          <a:p>
            <a:r>
              <a:rPr lang="en-US" sz="2000" b="1" dirty="0" smtClean="0"/>
              <a:t>Phase F: Migration Planning</a:t>
            </a:r>
          </a:p>
          <a:p>
            <a:pPr lvl="1"/>
            <a:r>
              <a:rPr lang="en-US" sz="1600" dirty="0" smtClean="0"/>
              <a:t>Phased approach to modernize the legacy systems</a:t>
            </a:r>
          </a:p>
          <a:p>
            <a:pPr lvl="1"/>
            <a:r>
              <a:rPr lang="en-US" sz="1600" dirty="0" smtClean="0"/>
              <a:t>SOA maturity analysis at each stage</a:t>
            </a:r>
          </a:p>
          <a:p>
            <a:r>
              <a:rPr lang="en-US" sz="2000" b="1" dirty="0" smtClean="0"/>
              <a:t>Phase G: Implementation Governance</a:t>
            </a:r>
          </a:p>
          <a:p>
            <a:pPr lvl="1"/>
            <a:r>
              <a:rPr lang="en-US" sz="1600" dirty="0" smtClean="0"/>
              <a:t>Legacy system specialists involvement in architecture decisions</a:t>
            </a:r>
          </a:p>
          <a:p>
            <a:pPr lvl="1"/>
            <a:r>
              <a:rPr lang="en-US" sz="1600" dirty="0" smtClean="0"/>
              <a:t>Impact analysis on existing operations and departments</a:t>
            </a:r>
          </a:p>
          <a:p>
            <a:r>
              <a:rPr lang="en-US" sz="2000" b="1" dirty="0" smtClean="0"/>
              <a:t>Phase H: Architecture Change Management</a:t>
            </a:r>
          </a:p>
          <a:p>
            <a:pPr lvl="1"/>
            <a:r>
              <a:rPr lang="en-US" sz="1600" dirty="0" smtClean="0"/>
              <a:t>Change impact analysis on business environment ,system architecture and applications due to Legacy evolution program</a:t>
            </a:r>
          </a:p>
          <a:p>
            <a:pPr lvl="1">
              <a:buNone/>
            </a:pPr>
            <a:endParaRPr lang="en-US" sz="1600" dirty="0" smtClean="0"/>
          </a:p>
          <a:p>
            <a:pPr lvl="1"/>
            <a:endParaRPr lang="en-US" sz="1600" dirty="0"/>
          </a:p>
        </p:txBody>
      </p:sp>
      <p:sp>
        <p:nvSpPr>
          <p:cNvPr id="5" name="Slide Number Placeholder 4"/>
          <p:cNvSpPr>
            <a:spLocks noGrp="1"/>
          </p:cNvSpPr>
          <p:nvPr>
            <p:ph type="sldNum" sz="quarter" idx="11"/>
          </p:nvPr>
        </p:nvSpPr>
        <p:spPr/>
        <p:txBody>
          <a:bodyPr/>
          <a:lstStyle/>
          <a:p>
            <a:pPr>
              <a:defRPr/>
            </a:pPr>
            <a:fld id="{927829D5-2F4A-4FE5-B787-3D07207C723F}" type="slidenum">
              <a:rPr lang="en-US" smtClean="0"/>
              <a:pPr>
                <a:defRPr/>
              </a:pPr>
              <a:t>12</a:t>
            </a:fld>
            <a:endParaRPr lang="en-US"/>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ea typeface="ＭＳ Ｐゴシック" charset="-128"/>
              </a:rPr>
              <a:t>Key SOA Principles</a:t>
            </a: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13</a:t>
            </a:fld>
            <a:endParaRPr lang="en-US"/>
          </a:p>
        </p:txBody>
      </p:sp>
      <p:sp>
        <p:nvSpPr>
          <p:cNvPr id="6" name="Content Placeholder 5"/>
          <p:cNvSpPr>
            <a:spLocks noGrp="1"/>
          </p:cNvSpPr>
          <p:nvPr>
            <p:ph idx="1"/>
          </p:nvPr>
        </p:nvSpPr>
        <p:spPr>
          <a:xfrm>
            <a:off x="228600" y="990600"/>
            <a:ext cx="8640960" cy="5111750"/>
          </a:xfrm>
        </p:spPr>
        <p:txBody>
          <a:bodyPr/>
          <a:lstStyle/>
          <a:p>
            <a:r>
              <a:rPr lang="en-US" sz="1800" b="1" dirty="0" smtClean="0"/>
              <a:t>Well-Defined Service Contract</a:t>
            </a:r>
          </a:p>
          <a:p>
            <a:pPr lvl="1"/>
            <a:r>
              <a:rPr lang="en-US" sz="1600" dirty="0" smtClean="0"/>
              <a:t>Service interactions must be well-defined with a widely supported standard.</a:t>
            </a:r>
          </a:p>
          <a:p>
            <a:r>
              <a:rPr lang="en-US" sz="1800" b="1" dirty="0" smtClean="0"/>
              <a:t>Define Services with Appropriate Granularity</a:t>
            </a:r>
          </a:p>
          <a:p>
            <a:pPr lvl="1"/>
            <a:r>
              <a:rPr lang="en-US" sz="1600" dirty="0" smtClean="0"/>
              <a:t>Services granularity should make it easy for service requestors to assemble services to execute business scenarios. </a:t>
            </a:r>
            <a:endParaRPr lang="en-US" sz="2000" b="1" dirty="0" smtClean="0"/>
          </a:p>
          <a:p>
            <a:r>
              <a:rPr lang="en-US" sz="1800" b="1" dirty="0" smtClean="0"/>
              <a:t>Loosely-Coupled</a:t>
            </a:r>
            <a:r>
              <a:rPr lang="en-US" sz="2000" b="1" dirty="0" smtClean="0"/>
              <a:t> </a:t>
            </a:r>
            <a:r>
              <a:rPr lang="en-US" sz="1800" b="1" dirty="0" smtClean="0"/>
              <a:t>Services</a:t>
            </a:r>
            <a:endParaRPr lang="en-US" sz="2000" b="1" dirty="0" smtClean="0"/>
          </a:p>
          <a:p>
            <a:pPr lvl="1"/>
            <a:r>
              <a:rPr lang="en-US" sz="1600" dirty="0" smtClean="0"/>
              <a:t>SLA based Service implementation </a:t>
            </a:r>
            <a:r>
              <a:rPr lang="en-US" dirty="0" smtClean="0"/>
              <a:t>. </a:t>
            </a:r>
          </a:p>
          <a:p>
            <a:pPr lvl="1"/>
            <a:r>
              <a:rPr lang="en-US" sz="1600" dirty="0" smtClean="0"/>
              <a:t>Legacy systems can be migrated or replaced by other technology, without affecting the service and therefore the service requestor. </a:t>
            </a:r>
            <a:endParaRPr lang="en-US" sz="1600" b="1" dirty="0" smtClean="0"/>
          </a:p>
          <a:p>
            <a:r>
              <a:rPr lang="en-US" sz="1800" b="1" dirty="0" smtClean="0"/>
              <a:t>Design</a:t>
            </a:r>
            <a:r>
              <a:rPr lang="en-US" sz="2000" b="1" dirty="0" smtClean="0"/>
              <a:t> </a:t>
            </a:r>
            <a:r>
              <a:rPr lang="en-US" sz="1800" b="1" dirty="0" smtClean="0"/>
              <a:t>Services for Stateless</a:t>
            </a:r>
            <a:endParaRPr lang="en-US" sz="2000" b="1" dirty="0" smtClean="0"/>
          </a:p>
          <a:p>
            <a:pPr lvl="1"/>
            <a:r>
              <a:rPr lang="en-US" sz="1600" dirty="0" smtClean="0"/>
              <a:t>Services invocation must be independent of the state of other services (minimal functional intertwining) </a:t>
            </a:r>
            <a:endParaRPr lang="en-US" sz="1800" b="1" dirty="0" smtClean="0"/>
          </a:p>
          <a:p>
            <a:r>
              <a:rPr lang="en-US" sz="1800" b="1" dirty="0" smtClean="0"/>
              <a:t>Ensure Services have Appropriate Security Enforcement Standards</a:t>
            </a:r>
          </a:p>
          <a:p>
            <a:pPr lvl="1"/>
            <a:r>
              <a:rPr lang="en-US" sz="1600" dirty="0" smtClean="0"/>
              <a:t>Mapping between individual system security information to centralized security mechanism. </a:t>
            </a:r>
          </a:p>
          <a:p>
            <a:r>
              <a:rPr lang="en-US" sz="1800" b="1" dirty="0" smtClean="0"/>
              <a:t>Adopt SOA Ontology/Vocabulary Standard</a:t>
            </a:r>
          </a:p>
          <a:p>
            <a:endParaRPr lang="en-US" sz="1800" dirty="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Metrics for L2SOA Engagement</a:t>
            </a:r>
            <a:endParaRPr lang="en-US" dirty="0" smtClean="0">
              <a:ea typeface="ＭＳ Ｐゴシック" charset="-128"/>
            </a:endParaRP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14</a:t>
            </a:fld>
            <a:endParaRPr lang="en-US"/>
          </a:p>
        </p:txBody>
      </p:sp>
      <p:sp>
        <p:nvSpPr>
          <p:cNvPr id="6" name="Content Placeholder 5"/>
          <p:cNvSpPr>
            <a:spLocks noGrp="1"/>
          </p:cNvSpPr>
          <p:nvPr>
            <p:ph idx="1"/>
          </p:nvPr>
        </p:nvSpPr>
        <p:spPr>
          <a:xfrm>
            <a:off x="228600" y="1143000"/>
            <a:ext cx="8640960" cy="5111750"/>
          </a:xfrm>
        </p:spPr>
        <p:txBody>
          <a:bodyPr/>
          <a:lstStyle/>
          <a:p>
            <a:r>
              <a:rPr lang="en-US" sz="2000" dirty="0" smtClean="0"/>
              <a:t>Metrics provides a baseline measurement to justify  an L2SOA engagement.</a:t>
            </a:r>
          </a:p>
          <a:p>
            <a:pPr>
              <a:buNone/>
            </a:pPr>
            <a:endParaRPr lang="en-US" sz="2000" dirty="0" smtClean="0"/>
          </a:p>
          <a:p>
            <a:r>
              <a:rPr lang="en-US" sz="2000" dirty="0" smtClean="0"/>
              <a:t>Metrics should be measured at appropriate intervals and reported for continues improvement and measure the overall performance. </a:t>
            </a:r>
          </a:p>
          <a:p>
            <a:pPr>
              <a:buNone/>
            </a:pPr>
            <a:endParaRPr lang="en-US" sz="2000" dirty="0" smtClean="0"/>
          </a:p>
          <a:p>
            <a:r>
              <a:rPr lang="en-US" sz="2000" dirty="0" smtClean="0"/>
              <a:t>Key Metrics for an L2SOA engagement:</a:t>
            </a:r>
          </a:p>
          <a:p>
            <a:pPr lvl="1"/>
            <a:r>
              <a:rPr lang="en-US" sz="1800" b="1" dirty="0" smtClean="0"/>
              <a:t>Application Usage</a:t>
            </a:r>
          </a:p>
          <a:p>
            <a:pPr lvl="1"/>
            <a:r>
              <a:rPr lang="en-US" sz="1800" b="1" dirty="0" smtClean="0"/>
              <a:t>Cost Reduction</a:t>
            </a:r>
          </a:p>
          <a:p>
            <a:pPr lvl="1"/>
            <a:r>
              <a:rPr lang="en-US" sz="1800" b="1" dirty="0" smtClean="0"/>
              <a:t>Functional Re-use</a:t>
            </a:r>
          </a:p>
          <a:p>
            <a:pPr lvl="1"/>
            <a:r>
              <a:rPr lang="en-US" sz="1800" b="1" dirty="0" smtClean="0"/>
              <a:t>Quality of Service</a:t>
            </a:r>
          </a:p>
          <a:p>
            <a:pPr lvl="1"/>
            <a:r>
              <a:rPr lang="en-US" sz="1800" b="1" dirty="0" smtClean="0"/>
              <a:t>Revenue-generated</a:t>
            </a:r>
          </a:p>
          <a:p>
            <a:pPr lvl="1"/>
            <a:r>
              <a:rPr lang="en-US" sz="1800" b="1" dirty="0" smtClean="0"/>
              <a:t>Time-to-Market</a:t>
            </a:r>
          </a:p>
          <a:p>
            <a:pPr lvl="1"/>
            <a:r>
              <a:rPr lang="en-US" sz="1800" b="1" dirty="0" smtClean="0"/>
              <a:t>Security KPIs (data protection-related KPIs</a:t>
            </a:r>
            <a:r>
              <a:rPr lang="en-US" sz="1600" b="1" dirty="0" smtClean="0"/>
              <a:t>)</a:t>
            </a:r>
            <a:endParaRPr lang="en-US" sz="1600" dirty="0" smtClean="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Modernization Strategies</a:t>
            </a:r>
            <a:endParaRPr lang="en-US" dirty="0" smtClean="0">
              <a:ea typeface="ＭＳ Ｐゴシック" charset="-128"/>
            </a:endParaRP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15</a:t>
            </a:fld>
            <a:endParaRPr lang="en-US"/>
          </a:p>
        </p:txBody>
      </p:sp>
      <p:sp>
        <p:nvSpPr>
          <p:cNvPr id="6" name="Content Placeholder 5"/>
          <p:cNvSpPr>
            <a:spLocks noGrp="1"/>
          </p:cNvSpPr>
          <p:nvPr>
            <p:ph idx="1"/>
          </p:nvPr>
        </p:nvSpPr>
        <p:spPr>
          <a:xfrm>
            <a:off x="228600" y="1143000"/>
            <a:ext cx="8640960" cy="4876800"/>
          </a:xfrm>
        </p:spPr>
        <p:txBody>
          <a:bodyPr/>
          <a:lstStyle/>
          <a:p>
            <a:r>
              <a:rPr lang="en-US" dirty="0" smtClean="0"/>
              <a:t>Modernization strategies to enable the process of modernizing legacy applications using SOA.</a:t>
            </a:r>
          </a:p>
          <a:p>
            <a:pPr>
              <a:buNone/>
            </a:pPr>
            <a:endParaRPr lang="en-US" dirty="0" smtClean="0"/>
          </a:p>
          <a:p>
            <a:r>
              <a:rPr lang="en-US" dirty="0" smtClean="0"/>
              <a:t>Enterprises need to select one or more strategies, after in-depth evaluation.</a:t>
            </a:r>
          </a:p>
          <a:p>
            <a:pPr>
              <a:buNone/>
            </a:pPr>
            <a:endParaRPr lang="en-US" dirty="0" smtClean="0"/>
          </a:p>
          <a:p>
            <a:r>
              <a:rPr lang="en-US" dirty="0" smtClean="0"/>
              <a:t>Key Modernization Strategies</a:t>
            </a:r>
          </a:p>
          <a:p>
            <a:pPr lvl="1"/>
            <a:r>
              <a:rPr lang="en-US" sz="2400" b="1" dirty="0" smtClean="0"/>
              <a:t>Service Enablement</a:t>
            </a:r>
          </a:p>
          <a:p>
            <a:pPr lvl="1"/>
            <a:r>
              <a:rPr lang="en-US" sz="2400" b="1" dirty="0" smtClean="0"/>
              <a:t>Language Conversion</a:t>
            </a:r>
          </a:p>
          <a:p>
            <a:pPr lvl="1"/>
            <a:r>
              <a:rPr lang="en-US" sz="2400" b="1" dirty="0" smtClean="0"/>
              <a:t>Re-Architect </a:t>
            </a:r>
          </a:p>
          <a:p>
            <a:pPr lvl="1"/>
            <a:r>
              <a:rPr lang="en-US" sz="2400" b="1" dirty="0" smtClean="0"/>
              <a:t>Re-hosting of Applications</a:t>
            </a:r>
          </a:p>
        </p:txBody>
      </p:sp>
      <p:sp>
        <p:nvSpPr>
          <p:cNvPr id="7" name="Footer Placeholder 3"/>
          <p:cNvSpPr>
            <a:spLocks noGrp="1"/>
          </p:cNvSpPr>
          <p:nvPr>
            <p:ph type="ftr" sz="quarter" idx="10"/>
          </p:nvPr>
        </p:nvSpPr>
        <p:spPr>
          <a:xfrm>
            <a:off x="2195513" y="6237288"/>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2209800" y="6324600"/>
            <a:ext cx="4752975" cy="350837"/>
          </a:xfrm>
        </p:spPr>
        <p:txBody>
          <a:bodyPr/>
          <a:lstStyle/>
          <a:p>
            <a:pPr>
              <a:defRPr/>
            </a:pPr>
            <a:r>
              <a:rPr lang="en-US" dirty="0" smtClean="0"/>
              <a:t>Legacy Evolution to SOA tutorial</a:t>
            </a:r>
            <a:endParaRPr lang="en-US" dirty="0"/>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16</a:t>
            </a:fld>
            <a:endParaRPr lang="en-US"/>
          </a:p>
        </p:txBody>
      </p:sp>
      <p:sp>
        <p:nvSpPr>
          <p:cNvPr id="6" name="Content Placeholder 5"/>
          <p:cNvSpPr>
            <a:spLocks noGrp="1"/>
          </p:cNvSpPr>
          <p:nvPr>
            <p:ph idx="1"/>
          </p:nvPr>
        </p:nvSpPr>
        <p:spPr>
          <a:xfrm>
            <a:off x="304800" y="1143000"/>
            <a:ext cx="8640960" cy="5029200"/>
          </a:xfrm>
        </p:spPr>
        <p:txBody>
          <a:bodyPr/>
          <a:lstStyle/>
          <a:p>
            <a:r>
              <a:rPr lang="en-US" sz="2000" b="1" dirty="0" smtClean="0"/>
              <a:t>Approach</a:t>
            </a:r>
          </a:p>
          <a:p>
            <a:pPr lvl="1"/>
            <a:r>
              <a:rPr lang="en-US" sz="1600" dirty="0" smtClean="0"/>
              <a:t>The access of legacy applications through services hosted by integration platforms and/or service containers</a:t>
            </a:r>
            <a:r>
              <a:rPr lang="en-US" sz="1800" dirty="0" smtClean="0"/>
              <a:t>.</a:t>
            </a:r>
          </a:p>
          <a:p>
            <a:pPr lvl="1"/>
            <a:endParaRPr lang="en-US" dirty="0" smtClean="0"/>
          </a:p>
          <a:p>
            <a:r>
              <a:rPr lang="en-US" sz="2000" b="1" dirty="0" smtClean="0"/>
              <a:t>Problem Solved/Value-Add</a:t>
            </a:r>
          </a:p>
          <a:p>
            <a:pPr lvl="1"/>
            <a:r>
              <a:rPr lang="en-US" sz="1600" dirty="0" smtClean="0"/>
              <a:t>Re-use and leverage existing assets while protecting huge investments made in legacy Applications</a:t>
            </a:r>
          </a:p>
          <a:p>
            <a:pPr lvl="1"/>
            <a:r>
              <a:rPr lang="en-US" sz="1600" dirty="0" smtClean="0"/>
              <a:t>Improve value of core applications by using SOA </a:t>
            </a:r>
          </a:p>
          <a:p>
            <a:pPr lvl="1"/>
            <a:r>
              <a:rPr lang="en-US" sz="1600" dirty="0" smtClean="0"/>
              <a:t>Leverage legacy functionality in automated business processes spanning multiple systems and departments</a:t>
            </a:r>
          </a:p>
          <a:p>
            <a:r>
              <a:rPr lang="en-US" sz="2000" b="1" dirty="0" smtClean="0"/>
              <a:t>Risks and Mitigations</a:t>
            </a:r>
          </a:p>
          <a:p>
            <a:pPr lvl="1"/>
            <a:r>
              <a:rPr lang="en-US" sz="1600" dirty="0" smtClean="0"/>
              <a:t>Difficult to identify useful legacy functionality to be leveraged; mitigated by detailed business process analysis and mapping, and conducting (both static and run-time) code analysis</a:t>
            </a:r>
          </a:p>
          <a:p>
            <a:pPr lvl="1"/>
            <a:r>
              <a:rPr lang="en-US" sz="1600" dirty="0" smtClean="0"/>
              <a:t>Poor documentation can lead to unknown functionality versus clear service interface.</a:t>
            </a:r>
          </a:p>
          <a:p>
            <a:pPr lvl="1"/>
            <a:r>
              <a:rPr lang="en-US" sz="1600" dirty="0" smtClean="0"/>
              <a:t>System transformations may be disruptive. Proper analysis is necessary to understand organizational, process and technology impact</a:t>
            </a:r>
            <a:endParaRPr lang="en-US" dirty="0" smtClean="0"/>
          </a:p>
        </p:txBody>
      </p:sp>
      <p:sp>
        <p:nvSpPr>
          <p:cNvPr id="9" name="Title 1"/>
          <p:cNvSpPr>
            <a:spLocks noGrp="1"/>
          </p:cNvSpPr>
          <p:nvPr>
            <p:ph type="title"/>
          </p:nvPr>
        </p:nvSpPr>
        <p:spPr>
          <a:xfrm>
            <a:off x="250825" y="188913"/>
            <a:ext cx="8642350" cy="719137"/>
          </a:xfrm>
        </p:spPr>
        <p:txBody>
          <a:bodyPr/>
          <a:lstStyle/>
          <a:p>
            <a:r>
              <a:rPr lang="en-US" sz="2400" dirty="0" smtClean="0"/>
              <a:t>Modernization Strategies: </a:t>
            </a:r>
            <a:r>
              <a:rPr lang="en-US" dirty="0" smtClean="0"/>
              <a:t>Service</a:t>
            </a:r>
            <a:r>
              <a:rPr lang="en-US" sz="2400" dirty="0" smtClean="0"/>
              <a:t> </a:t>
            </a:r>
            <a:r>
              <a:rPr lang="en-US" dirty="0" smtClean="0"/>
              <a:t>Enablement</a:t>
            </a:r>
            <a:endParaRPr lang="en-US"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Slide Number Placeholder 4"/>
          <p:cNvSpPr>
            <a:spLocks noGrp="1"/>
          </p:cNvSpPr>
          <p:nvPr>
            <p:ph type="sldNum" sz="quarter" idx="11"/>
          </p:nvPr>
        </p:nvSpPr>
        <p:spPr>
          <a:noFill/>
        </p:spPr>
        <p:txBody>
          <a:bodyPr/>
          <a:lstStyle/>
          <a:p>
            <a:fld id="{88893514-9B9C-4CEC-A657-121917B51A61}" type="slidenum">
              <a:rPr lang="en-US"/>
              <a:pPr/>
              <a:t>17</a:t>
            </a:fld>
            <a:endParaRPr lang="en-US"/>
          </a:p>
        </p:txBody>
      </p:sp>
      <p:sp>
        <p:nvSpPr>
          <p:cNvPr id="6" name="Content Placeholder 5"/>
          <p:cNvSpPr>
            <a:spLocks noGrp="1"/>
          </p:cNvSpPr>
          <p:nvPr>
            <p:ph idx="1"/>
          </p:nvPr>
        </p:nvSpPr>
        <p:spPr>
          <a:xfrm>
            <a:off x="304800" y="1143000"/>
            <a:ext cx="8640960" cy="5029200"/>
          </a:xfrm>
        </p:spPr>
        <p:txBody>
          <a:bodyPr/>
          <a:lstStyle/>
          <a:p>
            <a:r>
              <a:rPr lang="en-US" sz="2000" b="1" dirty="0" smtClean="0"/>
              <a:t>Approach</a:t>
            </a:r>
          </a:p>
          <a:p>
            <a:pPr lvl="1"/>
            <a:r>
              <a:rPr lang="en-US" sz="1600" dirty="0" smtClean="0"/>
              <a:t>To converting applications written on legacy languages into languages, that supports SOA enablement by default</a:t>
            </a:r>
            <a:endParaRPr lang="en-US" sz="1800" dirty="0" smtClean="0"/>
          </a:p>
          <a:p>
            <a:pPr lvl="1"/>
            <a:endParaRPr lang="en-US" dirty="0" smtClean="0"/>
          </a:p>
          <a:p>
            <a:r>
              <a:rPr lang="en-US" sz="2000" b="1" dirty="0" smtClean="0"/>
              <a:t>Problem Solved/Value-Add</a:t>
            </a:r>
          </a:p>
          <a:p>
            <a:pPr lvl="1"/>
            <a:r>
              <a:rPr lang="en-US" sz="1600" dirty="0" smtClean="0"/>
              <a:t>Reduce Total Cost of Ownership (TCO) of the applications – mainframe, hardware, software license fees, and learning costs.</a:t>
            </a:r>
          </a:p>
          <a:p>
            <a:pPr lvl="1"/>
            <a:r>
              <a:rPr lang="en-US" sz="1600" dirty="0" smtClean="0"/>
              <a:t>Reduce time-to-market with equal or better performance, availability, and scalability.</a:t>
            </a:r>
          </a:p>
          <a:p>
            <a:pPr lvl="1"/>
            <a:r>
              <a:rPr lang="en-US" sz="1600" dirty="0" smtClean="0"/>
              <a:t>Applications can be made adaptable to SOA implementation.</a:t>
            </a:r>
          </a:p>
          <a:p>
            <a:r>
              <a:rPr lang="en-US" sz="2000" b="1" dirty="0" smtClean="0"/>
              <a:t>Risks and Mitigations</a:t>
            </a:r>
          </a:p>
          <a:p>
            <a:pPr lvl="1"/>
            <a:r>
              <a:rPr lang="en-US" sz="1600" dirty="0" smtClean="0"/>
              <a:t>Impossible to provide structured autonomous services; mitigation is to use another strategy(Re-architect) </a:t>
            </a:r>
          </a:p>
          <a:p>
            <a:pPr lvl="1"/>
            <a:r>
              <a:rPr lang="en-US" sz="1600" dirty="0" smtClean="0"/>
              <a:t>No supported functions in the latest version of the languages; mitigation could be to analyze transformation and convert to compatible modules providing equivalent functionality.</a:t>
            </a:r>
          </a:p>
          <a:p>
            <a:pPr lvl="1"/>
            <a:r>
              <a:rPr lang="en-US" sz="1600" dirty="0" smtClean="0"/>
              <a:t>Skill/training used for analyzing old platform/technology/languages might be scarce; mitigation could be to ensure access to key resources with legacy skills.</a:t>
            </a:r>
            <a:endParaRPr lang="en-US" dirty="0" smtClean="0"/>
          </a:p>
        </p:txBody>
      </p:sp>
      <p:sp>
        <p:nvSpPr>
          <p:cNvPr id="8" name="Title 1"/>
          <p:cNvSpPr>
            <a:spLocks noGrp="1"/>
          </p:cNvSpPr>
          <p:nvPr>
            <p:ph type="title"/>
          </p:nvPr>
        </p:nvSpPr>
        <p:spPr>
          <a:xfrm>
            <a:off x="250825" y="188913"/>
            <a:ext cx="8642350" cy="719137"/>
          </a:xfrm>
        </p:spPr>
        <p:txBody>
          <a:bodyPr/>
          <a:lstStyle/>
          <a:p>
            <a:r>
              <a:rPr lang="en-US" sz="2400" dirty="0" smtClean="0"/>
              <a:t>Modernization Strategies: </a:t>
            </a:r>
            <a:r>
              <a:rPr lang="en-US" dirty="0" smtClean="0"/>
              <a:t>Language Conversion</a:t>
            </a:r>
            <a:endParaRPr lang="en-US" dirty="0" smtClean="0">
              <a:ea typeface="ＭＳ Ｐゴシック" charset="-128"/>
            </a:endParaRPr>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smtClean="0"/>
          </a:p>
          <a:p>
            <a:endParaRPr lang="en-US" sz="1800" dirty="0"/>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18</a:t>
            </a:fld>
            <a:endParaRPr lang="en-US"/>
          </a:p>
        </p:txBody>
      </p:sp>
      <p:sp>
        <p:nvSpPr>
          <p:cNvPr id="13" name="Content Placeholder 5"/>
          <p:cNvSpPr txBox="1">
            <a:spLocks/>
          </p:cNvSpPr>
          <p:nvPr/>
        </p:nvSpPr>
        <p:spPr bwMode="auto">
          <a:xfrm>
            <a:off x="228600" y="914400"/>
            <a:ext cx="8640960" cy="5715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bodyPr>
          <a:lstStyle/>
          <a:p>
            <a:pPr marL="342900" indent="-342900" defTabSz="-13873163">
              <a:spcBef>
                <a:spcPct val="20000"/>
              </a:spcBef>
              <a:buClr>
                <a:schemeClr val="accent1"/>
              </a:buClr>
              <a:buSzPct val="70000"/>
            </a:pPr>
            <a:r>
              <a:rPr lang="en-US" sz="1800" kern="0" dirty="0" smtClean="0">
                <a:latin typeface="Arial" pitchFamily="34" charset="0"/>
                <a:ea typeface="ＭＳ Ｐゴシック" charset="0"/>
                <a:cs typeface="Arial" pitchFamily="34" charset="0"/>
              </a:rPr>
              <a:t>It re-architects the business logic towards a modularized design. This design enables the creating of autonomous services that can access the functional modules. Two sub-strategies are identified</a:t>
            </a:r>
            <a:r>
              <a:rPr lang="en-US" sz="1800" kern="0" dirty="0" smtClean="0">
                <a:latin typeface="+mn-lt"/>
                <a:ea typeface="ＭＳ Ｐゴシック" charset="0"/>
                <a:cs typeface="ＭＳ Ｐゴシック" charset="0"/>
              </a:rPr>
              <a:t>:</a:t>
            </a:r>
          </a:p>
          <a:p>
            <a:pPr marL="342900" lvl="0" indent="-342900" defTabSz="-13873163">
              <a:spcBef>
                <a:spcPct val="20000"/>
              </a:spcBef>
              <a:buClr>
                <a:srgbClr val="080808"/>
              </a:buClr>
              <a:buSzPct val="100000"/>
              <a:buFont typeface="+mj-lt"/>
              <a:buAutoNum type="arabicPeriod"/>
            </a:pPr>
            <a:r>
              <a:rPr lang="en-US" sz="1600" kern="0" dirty="0" smtClean="0">
                <a:ea typeface="ＭＳ Ｐゴシック" charset="0"/>
                <a:cs typeface="ＭＳ Ｐゴシック" charset="0"/>
              </a:rPr>
              <a:t>Re-Architect, but Use the New Environment </a:t>
            </a:r>
          </a:p>
          <a:p>
            <a:pPr marL="342900" lvl="0" indent="-342900" defTabSz="-13873163">
              <a:spcBef>
                <a:spcPct val="20000"/>
              </a:spcBef>
              <a:buClr>
                <a:srgbClr val="080808"/>
              </a:buClr>
              <a:buSzPct val="100000"/>
              <a:buFont typeface="+mj-lt"/>
              <a:buAutoNum type="arabicPeriod"/>
            </a:pPr>
            <a:r>
              <a:rPr lang="en-US" sz="1600" kern="0" dirty="0" smtClean="0">
                <a:ea typeface="ＭＳ Ｐゴシック" charset="0"/>
                <a:cs typeface="ＭＳ Ｐゴシック" charset="0"/>
              </a:rPr>
              <a:t>Re-Architect, but Use the Same Environment</a:t>
            </a:r>
          </a:p>
          <a:p>
            <a:pPr marL="342900" lvl="0" indent="-342900" defTabSz="-13873163">
              <a:spcBef>
                <a:spcPct val="20000"/>
              </a:spcBef>
              <a:buClr>
                <a:srgbClr val="080808"/>
              </a:buClr>
              <a:buSzPct val="100000"/>
            </a:pPr>
            <a:endParaRPr lang="en-US" sz="1600" kern="0" dirty="0" smtClean="0">
              <a:ea typeface="ＭＳ Ｐゴシック" charset="0"/>
              <a:cs typeface="ＭＳ Ｐゴシック" charset="0"/>
            </a:endParaRPr>
          </a:p>
          <a:p>
            <a:pPr marL="457200" lvl="0" indent="-457200" defTabSz="-13873163">
              <a:spcBef>
                <a:spcPct val="20000"/>
              </a:spcBef>
              <a:buClr>
                <a:schemeClr val="accent1"/>
              </a:buClr>
              <a:buSzPct val="70000"/>
            </a:pPr>
            <a:r>
              <a:rPr lang="en-US" b="1" i="1" kern="0" dirty="0" smtClean="0">
                <a:ea typeface="ＭＳ Ｐゴシック" charset="0"/>
                <a:cs typeface="ＭＳ Ｐゴシック" charset="0"/>
              </a:rPr>
              <a:t>Re-Architect, but Use the New Environment((e.g., Language, Platform)</a:t>
            </a:r>
          </a:p>
          <a:p>
            <a:pPr marL="342900" lvl="0" indent="-342900" defTabSz="-13873163">
              <a:spcBef>
                <a:spcPct val="20000"/>
              </a:spcBef>
              <a:buClr>
                <a:schemeClr val="accent1"/>
              </a:buClr>
              <a:buSzPct val="70000"/>
              <a:buFont typeface="Wingdings" pitchFamily="2" charset="2"/>
              <a:buChar char="q"/>
            </a:pPr>
            <a:r>
              <a:rPr lang="en-US" b="1" kern="0" dirty="0" smtClean="0">
                <a:ea typeface="ＭＳ Ｐゴシック" charset="0"/>
                <a:cs typeface="ＭＳ Ｐゴシック" charset="0"/>
              </a:rPr>
              <a:t>Approach</a:t>
            </a:r>
          </a:p>
          <a:p>
            <a:pPr marL="800100" lvl="1" indent="-342900" defTabSz="-13873163">
              <a:spcBef>
                <a:spcPct val="20000"/>
              </a:spcBef>
              <a:buClr>
                <a:schemeClr val="accent1"/>
              </a:buClr>
              <a:buSzPct val="70000"/>
            </a:pPr>
            <a:r>
              <a:rPr lang="en-US" sz="1600" kern="0" dirty="0" smtClean="0">
                <a:ea typeface="ＭＳ Ｐゴシック" charset="0"/>
                <a:cs typeface="ＭＳ Ｐゴシック" charset="0"/>
              </a:rPr>
              <a:t>This is a combination of restructuring in specific functional </a:t>
            </a:r>
          </a:p>
          <a:p>
            <a:pPr marL="800100" lvl="1" indent="-342900" defTabSz="-13873163">
              <a:spcBef>
                <a:spcPct val="20000"/>
              </a:spcBef>
              <a:buClr>
                <a:schemeClr val="accent1"/>
              </a:buClr>
              <a:buSzPct val="70000"/>
            </a:pPr>
            <a:r>
              <a:rPr lang="en-US" sz="1600" kern="0" dirty="0" smtClean="0">
                <a:ea typeface="ＭＳ Ｐゴシック" charset="0"/>
                <a:cs typeface="ＭＳ Ｐゴシック" charset="0"/>
              </a:rPr>
              <a:t>modules, combined with a language conversion. </a:t>
            </a:r>
            <a:endParaRPr lang="en-US" b="1" kern="0" dirty="0" smtClean="0">
              <a:ea typeface="ＭＳ Ｐゴシック" charset="0"/>
              <a:cs typeface="ＭＳ Ｐゴシック" charset="0"/>
            </a:endParaRPr>
          </a:p>
          <a:p>
            <a:pPr marL="342900" lvl="0" indent="-342900" defTabSz="-13873163">
              <a:spcBef>
                <a:spcPct val="20000"/>
              </a:spcBef>
              <a:buClr>
                <a:schemeClr val="accent1"/>
              </a:buClr>
              <a:buSzPct val="70000"/>
              <a:buFont typeface="Wingdings" pitchFamily="2" charset="2"/>
              <a:buChar char="q"/>
              <a:defRPr/>
            </a:pPr>
            <a:r>
              <a:rPr lang="en-US" b="1" kern="0" dirty="0" smtClean="0">
                <a:ea typeface="ＭＳ Ｐゴシック" charset="0"/>
                <a:cs typeface="ＭＳ Ｐゴシック" charset="0"/>
              </a:rPr>
              <a:t>Problem Solved/Value-Add</a:t>
            </a:r>
          </a:p>
          <a:p>
            <a:pPr marL="742950" lvl="1" indent="-285750" defTabSz="-13873163">
              <a:spcBef>
                <a:spcPct val="20000"/>
              </a:spcBef>
              <a:buClr>
                <a:schemeClr val="tx2"/>
              </a:buClr>
              <a:buFont typeface="Wingdings" pitchFamily="2" charset="2"/>
              <a:buChar char="§"/>
            </a:pPr>
            <a:r>
              <a:rPr lang="en-US" sz="1600" kern="0" dirty="0" smtClean="0">
                <a:ea typeface="ＭＳ Ｐゴシック" charset="0"/>
              </a:rPr>
              <a:t>Possible to fix old problems and introduce new functionalities.</a:t>
            </a:r>
          </a:p>
          <a:p>
            <a:pPr marL="285750" indent="-285750" defTabSz="-13873163">
              <a:spcBef>
                <a:spcPct val="20000"/>
              </a:spcBef>
              <a:buClr>
                <a:srgbClr val="0099CC"/>
              </a:buClr>
              <a:buSzPct val="70000"/>
              <a:buFont typeface="Wingdings" pitchFamily="2" charset="2"/>
              <a:buChar char="q"/>
            </a:pPr>
            <a:r>
              <a:rPr lang="en-US" b="1" kern="0" dirty="0" smtClean="0">
                <a:ea typeface="ＭＳ Ｐゴシック" charset="0"/>
                <a:cs typeface="ＭＳ Ｐゴシック" charset="0"/>
              </a:rPr>
              <a:t>Risks and Mitigations</a:t>
            </a:r>
          </a:p>
          <a:p>
            <a:pPr marL="800100" lvl="1" indent="-342900" defTabSz="-13873163">
              <a:spcBef>
                <a:spcPct val="20000"/>
              </a:spcBef>
              <a:buClr>
                <a:srgbClr val="00B050"/>
              </a:buClr>
              <a:buSzPct val="100000"/>
              <a:buFont typeface="Wingdings" pitchFamily="2" charset="2"/>
              <a:buChar char="§"/>
            </a:pPr>
            <a:r>
              <a:rPr lang="en-US" sz="1600" kern="0" dirty="0" smtClean="0">
                <a:ea typeface="ＭＳ Ｐゴシック" charset="0"/>
                <a:cs typeface="ＭＳ Ｐゴシック" charset="0"/>
              </a:rPr>
              <a:t>Budget discussion; need good arguments why one of the other approaches was not chosen.</a:t>
            </a:r>
            <a:endParaRPr kumimoji="0" lang="en-US" sz="2400" b="0"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a:p>
            <a:pPr marL="342900" marR="0" lvl="0" indent="-342900" algn="l" defTabSz="-13873163" rtl="0" eaLnBrk="1" fontAlgn="base" latinLnBrk="0" hangingPunct="1">
              <a:lnSpc>
                <a:spcPct val="100000"/>
              </a:lnSpc>
              <a:spcBef>
                <a:spcPct val="20000"/>
              </a:spcBef>
              <a:spcAft>
                <a:spcPct val="0"/>
              </a:spcAft>
              <a:buClr>
                <a:schemeClr val="accent1"/>
              </a:buClr>
              <a:buSzPct val="70000"/>
              <a:buFont typeface="Wingdings" pitchFamily="2" charset="2"/>
              <a:buChar char="q"/>
              <a:tabLst/>
              <a:defRPr/>
            </a:pPr>
            <a:endParaRPr kumimoji="0" lang="en-US" sz="1800" b="0"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15" name="Title 10"/>
          <p:cNvSpPr>
            <a:spLocks noGrp="1"/>
          </p:cNvSpPr>
          <p:nvPr>
            <p:ph type="title"/>
          </p:nvPr>
        </p:nvSpPr>
        <p:spPr/>
        <p:txBody>
          <a:bodyPr/>
          <a:lstStyle/>
          <a:p>
            <a:r>
              <a:rPr lang="en-US" sz="2400" dirty="0" smtClean="0"/>
              <a:t>Modernization </a:t>
            </a:r>
            <a:r>
              <a:rPr lang="en-US" sz="2000" dirty="0" smtClean="0"/>
              <a:t>Strategies</a:t>
            </a:r>
            <a:r>
              <a:rPr lang="en-US" sz="2800" dirty="0" smtClean="0"/>
              <a:t>: </a:t>
            </a:r>
            <a:br>
              <a:rPr lang="en-US" sz="2800" dirty="0" smtClean="0"/>
            </a:br>
            <a:r>
              <a:rPr lang="en-US" sz="2400" dirty="0" smtClean="0"/>
              <a:t>Re-Architect using New Environment</a:t>
            </a:r>
            <a:endParaRPr lang="en-US" sz="2800" dirty="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smtClean="0"/>
          </a:p>
          <a:p>
            <a:endParaRPr lang="en-US" sz="1800" dirty="0"/>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19</a:t>
            </a:fld>
            <a:endParaRPr lang="en-US"/>
          </a:p>
        </p:txBody>
      </p:sp>
      <p:sp>
        <p:nvSpPr>
          <p:cNvPr id="11" name="Title 10"/>
          <p:cNvSpPr>
            <a:spLocks noGrp="1"/>
          </p:cNvSpPr>
          <p:nvPr>
            <p:ph type="title"/>
          </p:nvPr>
        </p:nvSpPr>
        <p:spPr/>
        <p:txBody>
          <a:bodyPr/>
          <a:lstStyle/>
          <a:p>
            <a:r>
              <a:rPr lang="en-US" sz="2400" dirty="0" smtClean="0"/>
              <a:t>Modernization </a:t>
            </a:r>
            <a:r>
              <a:rPr lang="en-US" sz="2000" dirty="0" smtClean="0"/>
              <a:t>Strategies</a:t>
            </a:r>
            <a:r>
              <a:rPr lang="en-US" sz="2800" dirty="0" smtClean="0"/>
              <a:t>: </a:t>
            </a:r>
            <a:br>
              <a:rPr lang="en-US" sz="2800" dirty="0" smtClean="0"/>
            </a:br>
            <a:r>
              <a:rPr lang="en-US" sz="2400" dirty="0" smtClean="0"/>
              <a:t>Re-Architect using Same Environment</a:t>
            </a:r>
            <a:endParaRPr lang="en-US" sz="2800" dirty="0"/>
          </a:p>
        </p:txBody>
      </p:sp>
      <p:sp>
        <p:nvSpPr>
          <p:cNvPr id="13" name="Content Placeholder 5"/>
          <p:cNvSpPr txBox="1">
            <a:spLocks/>
          </p:cNvSpPr>
          <p:nvPr/>
        </p:nvSpPr>
        <p:spPr bwMode="auto">
          <a:xfrm>
            <a:off x="304800" y="1143000"/>
            <a:ext cx="8640960" cy="5715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bodyPr>
          <a:lstStyle/>
          <a:p>
            <a:pPr marL="342900" marR="0" lvl="0" indent="-342900" algn="l" defTabSz="-13873163" rtl="0" eaLnBrk="1" fontAlgn="base" latinLnBrk="0" hangingPunct="1">
              <a:lnSpc>
                <a:spcPct val="100000"/>
              </a:lnSpc>
              <a:spcBef>
                <a:spcPct val="20000"/>
              </a:spcBef>
              <a:spcAft>
                <a:spcPct val="0"/>
              </a:spcAft>
              <a:buClr>
                <a:schemeClr val="accent1"/>
              </a:buClr>
              <a:buSzPct val="70000"/>
              <a:buFont typeface="Wingdings" pitchFamily="2" charset="2"/>
              <a:buChar char="q"/>
              <a:tabLst/>
              <a:defRPr/>
            </a:pPr>
            <a:endParaRPr kumimoji="0" lang="en-US" sz="2400" b="0"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a:p>
            <a:pPr marL="342900" marR="0" lvl="0" indent="-342900" algn="l" defTabSz="-13873163" rtl="0" eaLnBrk="1" fontAlgn="base" latinLnBrk="0" hangingPunct="1">
              <a:lnSpc>
                <a:spcPct val="100000"/>
              </a:lnSpc>
              <a:spcBef>
                <a:spcPct val="20000"/>
              </a:spcBef>
              <a:spcAft>
                <a:spcPct val="0"/>
              </a:spcAft>
              <a:buClr>
                <a:schemeClr val="accent1"/>
              </a:buClr>
              <a:buSzPct val="70000"/>
              <a:buFont typeface="Wingdings" pitchFamily="2" charset="2"/>
              <a:buChar char="q"/>
              <a:tabLst/>
              <a:defRPr/>
            </a:pPr>
            <a:endParaRPr kumimoji="0" lang="en-US" sz="1800" b="0"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7" name="Rectangle 6"/>
          <p:cNvSpPr/>
          <p:nvPr/>
        </p:nvSpPr>
        <p:spPr>
          <a:xfrm>
            <a:off x="381000" y="1143000"/>
            <a:ext cx="8458200" cy="4955203"/>
          </a:xfrm>
          <a:prstGeom prst="rect">
            <a:avLst/>
          </a:prstGeom>
        </p:spPr>
        <p:txBody>
          <a:bodyPr wrap="square">
            <a:spAutoFit/>
          </a:bodyPr>
          <a:lstStyle/>
          <a:p>
            <a:pPr marL="457200" lvl="0" indent="-457200" defTabSz="-13873163">
              <a:spcBef>
                <a:spcPct val="20000"/>
              </a:spcBef>
              <a:buClr>
                <a:srgbClr val="080808"/>
              </a:buClr>
              <a:buSzPct val="100000"/>
            </a:pPr>
            <a:r>
              <a:rPr lang="en-US" b="1" i="1" kern="0" dirty="0" smtClean="0">
                <a:ea typeface="ＭＳ Ｐゴシック" charset="0"/>
                <a:cs typeface="ＭＳ Ｐゴシック" charset="0"/>
              </a:rPr>
              <a:t>Re-Architect, but Use the Same Environment</a:t>
            </a:r>
          </a:p>
          <a:p>
            <a:pPr marL="800100" lvl="1" indent="-342900" defTabSz="-13873163">
              <a:spcBef>
                <a:spcPts val="0"/>
              </a:spcBef>
              <a:buClr>
                <a:schemeClr val="accent1"/>
              </a:buClr>
              <a:buSzPct val="70000"/>
            </a:pPr>
            <a:endParaRPr lang="en-US" b="1" i="1" kern="0" dirty="0" smtClean="0">
              <a:ea typeface="ＭＳ Ｐゴシック" charset="0"/>
              <a:cs typeface="ＭＳ Ｐゴシック" charset="0"/>
            </a:endParaRPr>
          </a:p>
          <a:p>
            <a:pPr marL="7938" defTabSz="-13873163">
              <a:spcBef>
                <a:spcPts val="0"/>
              </a:spcBef>
              <a:buClr>
                <a:schemeClr val="accent1"/>
              </a:buClr>
              <a:buSzPct val="75000"/>
              <a:buFont typeface="Wingdings" pitchFamily="2" charset="2"/>
              <a:buChar char="q"/>
            </a:pPr>
            <a:r>
              <a:rPr lang="en-US" b="1" i="1" kern="0" dirty="0" smtClean="0">
                <a:ea typeface="ＭＳ Ｐゴシック" charset="0"/>
                <a:cs typeface="ＭＳ Ｐゴシック" charset="0"/>
              </a:rPr>
              <a:t>  </a:t>
            </a:r>
            <a:r>
              <a:rPr lang="en-US" b="1" kern="0" dirty="0" smtClean="0">
                <a:ea typeface="ＭＳ Ｐゴシック" charset="0"/>
                <a:cs typeface="ＭＳ Ｐゴシック" charset="0"/>
              </a:rPr>
              <a:t>Approach</a:t>
            </a:r>
          </a:p>
          <a:p>
            <a:pPr lvl="1" defTabSz="-13873163">
              <a:spcBef>
                <a:spcPts val="0"/>
              </a:spcBef>
              <a:buClr>
                <a:schemeClr val="accent1"/>
              </a:buClr>
              <a:buSzPct val="70000"/>
            </a:pPr>
            <a:r>
              <a:rPr lang="en-US" sz="1600" kern="0" dirty="0" smtClean="0">
                <a:latin typeface="Arial" pitchFamily="34" charset="0"/>
                <a:ea typeface="ＭＳ Ｐゴシック" charset="0"/>
                <a:cs typeface="Arial" pitchFamily="34" charset="0"/>
              </a:rPr>
              <a:t>The mainframe source is first restructured into specific functional modules. Then these modules are opened up with adapters and integrated with a service mediation  component</a:t>
            </a:r>
            <a:r>
              <a:rPr lang="en-US" sz="1600" kern="0" dirty="0" smtClean="0">
                <a:ea typeface="ＭＳ Ｐゴシック" charset="0"/>
              </a:rPr>
              <a:t>.</a:t>
            </a:r>
            <a:endParaRPr lang="en-US" b="1" kern="0" dirty="0" smtClean="0">
              <a:ea typeface="ＭＳ Ｐゴシック" charset="0"/>
              <a:cs typeface="ＭＳ Ｐゴシック" charset="0"/>
            </a:endParaRPr>
          </a:p>
          <a:p>
            <a:pPr marL="342900" lvl="0" indent="-342900" defTabSz="-13873163">
              <a:spcBef>
                <a:spcPct val="20000"/>
              </a:spcBef>
              <a:buClr>
                <a:schemeClr val="accent1"/>
              </a:buClr>
              <a:buSzPct val="70000"/>
              <a:buFont typeface="Wingdings" pitchFamily="2" charset="2"/>
              <a:buChar char="q"/>
              <a:defRPr/>
            </a:pPr>
            <a:r>
              <a:rPr lang="en-US" b="1" kern="0" dirty="0" smtClean="0">
                <a:ea typeface="ＭＳ Ｐゴシック" charset="0"/>
                <a:cs typeface="ＭＳ Ｐゴシック" charset="0"/>
              </a:rPr>
              <a:t>Problem Solved/Value-Add</a:t>
            </a:r>
          </a:p>
          <a:p>
            <a:pPr marL="742950" lvl="1" indent="-285750" defTabSz="-13873163">
              <a:spcBef>
                <a:spcPct val="20000"/>
              </a:spcBef>
              <a:buClr>
                <a:schemeClr val="tx2"/>
              </a:buClr>
              <a:buFont typeface="Wingdings" pitchFamily="2" charset="2"/>
              <a:buChar char="§"/>
            </a:pPr>
            <a:r>
              <a:rPr lang="en-US" sz="1600" kern="0" dirty="0" smtClean="0">
                <a:ea typeface="ＭＳ Ｐゴシック" charset="0"/>
              </a:rPr>
              <a:t>Re-use and leverage existing business functionality and intellectual property.</a:t>
            </a:r>
          </a:p>
          <a:p>
            <a:pPr marL="342900" lvl="0" indent="-342900" defTabSz="-13873163">
              <a:spcBef>
                <a:spcPct val="20000"/>
              </a:spcBef>
              <a:buClr>
                <a:schemeClr val="accent1"/>
              </a:buClr>
              <a:buSzPct val="70000"/>
              <a:buFont typeface="Wingdings" pitchFamily="2" charset="2"/>
              <a:buChar char="q"/>
              <a:defRPr/>
            </a:pPr>
            <a:r>
              <a:rPr lang="en-US" b="1" kern="0" dirty="0" smtClean="0">
                <a:ea typeface="ＭＳ Ｐゴシック" charset="0"/>
                <a:cs typeface="ＭＳ Ｐゴシック" charset="0"/>
              </a:rPr>
              <a:t>Risks and Mitigations</a:t>
            </a:r>
          </a:p>
          <a:p>
            <a:pPr marL="800100" lvl="1" indent="-342900" defTabSz="-13873163">
              <a:spcBef>
                <a:spcPct val="20000"/>
              </a:spcBef>
              <a:buClr>
                <a:srgbClr val="00B050"/>
              </a:buClr>
              <a:buSzPct val="100000"/>
              <a:buFont typeface="Wingdings" pitchFamily="2" charset="2"/>
              <a:buChar char="§"/>
            </a:pPr>
            <a:r>
              <a:rPr lang="en-US" sz="1600" kern="0" dirty="0" smtClean="0">
                <a:ea typeface="ＭＳ Ｐゴシック" charset="0"/>
                <a:cs typeface="ＭＳ Ｐゴシック" charset="0"/>
              </a:rPr>
              <a:t>Poor and old documentation especially on the system structure is a huge risk. Part of re-architecting will be spent on documenting the system as-is.</a:t>
            </a:r>
          </a:p>
          <a:p>
            <a:pPr marL="800100" lvl="1" indent="-342900" defTabSz="-13873163">
              <a:spcBef>
                <a:spcPct val="20000"/>
              </a:spcBef>
              <a:buClr>
                <a:srgbClr val="00B050"/>
              </a:buClr>
              <a:buSzPct val="100000"/>
              <a:buFont typeface="Wingdings" pitchFamily="2" charset="2"/>
              <a:buChar char="§"/>
            </a:pPr>
            <a:r>
              <a:rPr lang="en-US" sz="1600" kern="0" dirty="0" smtClean="0">
                <a:ea typeface="ＭＳ Ｐゴシック" charset="0"/>
                <a:cs typeface="ＭＳ Ｐゴシック" charset="0"/>
              </a:rPr>
              <a:t>Re-architecting might lead to programming changes (e.g., split functionalities and code).</a:t>
            </a:r>
          </a:p>
          <a:p>
            <a:pPr marL="800100" lvl="1" indent="-342900" defTabSz="-13873163">
              <a:spcBef>
                <a:spcPct val="20000"/>
              </a:spcBef>
              <a:buClr>
                <a:srgbClr val="00B050"/>
              </a:buClr>
              <a:buSzPct val="100000"/>
              <a:buFont typeface="Wingdings" pitchFamily="2" charset="2"/>
              <a:buChar char="§"/>
            </a:pPr>
            <a:r>
              <a:rPr lang="en-US" sz="1600" kern="0" dirty="0" smtClean="0">
                <a:ea typeface="ＭＳ Ｐゴシック" charset="0"/>
                <a:cs typeface="ＭＳ Ｐゴシック" charset="0"/>
              </a:rPr>
              <a:t>Needs additional testing, especially regression testing</a:t>
            </a:r>
            <a:endParaRPr lang="en-US" b="1" kern="0" dirty="0" smtClean="0">
              <a:ea typeface="ＭＳ Ｐゴシック" charset="0"/>
              <a:cs typeface="ＭＳ Ｐゴシック" charset="0"/>
            </a:endParaRPr>
          </a:p>
          <a:p>
            <a:pPr marL="342900" lvl="0" indent="-342900" defTabSz="-13873163">
              <a:spcBef>
                <a:spcPct val="20000"/>
              </a:spcBef>
              <a:buClr>
                <a:schemeClr val="accent1"/>
              </a:buClr>
              <a:buSzPct val="70000"/>
              <a:buFont typeface="Wingdings" pitchFamily="2" charset="2"/>
              <a:buChar char="q"/>
              <a:defRPr/>
            </a:pPr>
            <a:endParaRPr lang="en-US" sz="1600" kern="0" dirty="0" smtClean="0">
              <a:ea typeface="ＭＳ Ｐゴシック" charset="0"/>
              <a:cs typeface="ＭＳ Ｐゴシック" charset="0"/>
            </a:endParaRPr>
          </a:p>
        </p:txBody>
      </p:sp>
      <p:sp>
        <p:nvSpPr>
          <p:cNvPr id="8"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ea typeface="ＭＳ Ｐゴシック" charset="-128"/>
              </a:rPr>
              <a:t>Copyright</a:t>
            </a:r>
          </a:p>
        </p:txBody>
      </p:sp>
      <p:sp>
        <p:nvSpPr>
          <p:cNvPr id="5123" name="Content Placeholder 2"/>
          <p:cNvSpPr>
            <a:spLocks noGrp="1"/>
          </p:cNvSpPr>
          <p:nvPr>
            <p:ph idx="1"/>
          </p:nvPr>
        </p:nvSpPr>
        <p:spPr>
          <a:xfrm>
            <a:off x="250825" y="1125538"/>
            <a:ext cx="8642350" cy="5111750"/>
          </a:xfrm>
        </p:spPr>
        <p:txBody>
          <a:bodyPr/>
          <a:lstStyle/>
          <a:p>
            <a:pPr marL="0" indent="0" defTabSz="179388" eaLnBrk="1" hangingPunct="1">
              <a:spcBef>
                <a:spcPts val="988"/>
              </a:spcBef>
              <a:buFont typeface="Wingdings" pitchFamily="2" charset="2"/>
              <a:buNone/>
            </a:pPr>
            <a:r>
              <a:rPr lang="en-US" sz="1600" smtClean="0">
                <a:ea typeface="ＭＳ Ｐゴシック" charset="-128"/>
              </a:rPr>
              <a:t>Copyright (c) 2009-2012 The Open Group. All rights reserved. </a:t>
            </a:r>
          </a:p>
          <a:p>
            <a:pPr marL="0" indent="0" defTabSz="179388" eaLnBrk="1" hangingPunct="1">
              <a:spcBef>
                <a:spcPts val="988"/>
              </a:spcBef>
              <a:buFont typeface="Wingdings" pitchFamily="2" charset="2"/>
              <a:buNone/>
            </a:pPr>
            <a:r>
              <a:rPr lang="en-US" sz="1600" smtClean="0">
                <a:ea typeface="ＭＳ Ｐゴシック" charset="-128"/>
              </a:rPr>
              <a:t>This material ("Material") may not be used, copied, distributed, modified, or shown, except under license from The Open Group. </a:t>
            </a:r>
          </a:p>
          <a:p>
            <a:pPr marL="0" indent="0" defTabSz="179388" eaLnBrk="1" hangingPunct="1">
              <a:spcBef>
                <a:spcPts val="988"/>
              </a:spcBef>
              <a:buFont typeface="Wingdings" pitchFamily="2" charset="2"/>
              <a:buNone/>
            </a:pPr>
            <a:r>
              <a:rPr lang="en-US" sz="1600" smtClean="0">
                <a:ea typeface="ＭＳ Ｐゴシック" charset="-128"/>
              </a:rPr>
              <a:t>Open Group member organizations are hereby granted a non-exclusive license to use, copy, distribute and show the unmodified material for any purpose, for so long as they are current, paid-up members of The Open Group. Others may use, copy, distribute and show the unmodified material free of charge for non-commercial use. That will usually mean using it inside the organization, and not for commercial exploitation. To use the material for commercial purposes, an organization must apply to The Open Group for a Commercial License. </a:t>
            </a:r>
          </a:p>
          <a:p>
            <a:pPr marL="0" indent="0" defTabSz="179388" eaLnBrk="1" hangingPunct="1">
              <a:spcBef>
                <a:spcPts val="988"/>
              </a:spcBef>
              <a:buFont typeface="Wingdings" pitchFamily="2" charset="2"/>
              <a:buNone/>
            </a:pPr>
            <a:r>
              <a:rPr lang="en-US" sz="1600" smtClean="0">
                <a:ea typeface="ＭＳ Ｐゴシック" charset="-128"/>
              </a:rPr>
              <a:t>Any modification to the original Material, or any document that contains any portion of the Material shall constitute a derivative work. Anyone may create such derivative works and shall retain all right, title and interest in the changes or additions it makes to the Material, but nothing herein shall be deemed to transfer any right, title or interest in the Material. Furthermore, any derivative work shall always fully acknowledge the right, title and interest of The Open Group in the original Material (together with any contributor acknowledgements), and shall not claim or imply that any derivative work is the official Material. For the avoidance of doubt, creating a derivative work for commercial use shall constitute commercial use of the Material.</a:t>
            </a:r>
          </a:p>
        </p:txBody>
      </p:sp>
      <p:sp>
        <p:nvSpPr>
          <p:cNvPr id="4"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
        <p:nvSpPr>
          <p:cNvPr id="5125" name="Slide Number Placeholder 4"/>
          <p:cNvSpPr>
            <a:spLocks noGrp="1"/>
          </p:cNvSpPr>
          <p:nvPr>
            <p:ph type="sldNum" sz="quarter" idx="11"/>
          </p:nvPr>
        </p:nvSpPr>
        <p:spPr>
          <a:noFill/>
        </p:spPr>
        <p:txBody>
          <a:bodyPr/>
          <a:lstStyle/>
          <a:p>
            <a:fld id="{3CB1030C-B021-45A7-A8D0-440EF53A0D0C}" type="slidenum">
              <a:rPr lang="en-US"/>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Slide Number Placeholder 4"/>
          <p:cNvSpPr>
            <a:spLocks noGrp="1"/>
          </p:cNvSpPr>
          <p:nvPr>
            <p:ph type="sldNum" sz="quarter" idx="11"/>
          </p:nvPr>
        </p:nvSpPr>
        <p:spPr>
          <a:noFill/>
        </p:spPr>
        <p:txBody>
          <a:bodyPr/>
          <a:lstStyle/>
          <a:p>
            <a:fld id="{88893514-9B9C-4CEC-A657-121917B51A61}" type="slidenum">
              <a:rPr lang="en-US"/>
              <a:pPr/>
              <a:t>20</a:t>
            </a:fld>
            <a:endParaRPr lang="en-US"/>
          </a:p>
        </p:txBody>
      </p:sp>
      <p:sp>
        <p:nvSpPr>
          <p:cNvPr id="6" name="Content Placeholder 5"/>
          <p:cNvSpPr>
            <a:spLocks noGrp="1"/>
          </p:cNvSpPr>
          <p:nvPr>
            <p:ph idx="1"/>
          </p:nvPr>
        </p:nvSpPr>
        <p:spPr>
          <a:xfrm>
            <a:off x="304800" y="1143000"/>
            <a:ext cx="8640960" cy="4953000"/>
          </a:xfrm>
        </p:spPr>
        <p:txBody>
          <a:bodyPr/>
          <a:lstStyle/>
          <a:p>
            <a:r>
              <a:rPr lang="en-US" sz="2000" b="1" dirty="0" smtClean="0"/>
              <a:t>Approach</a:t>
            </a:r>
          </a:p>
          <a:p>
            <a:pPr lvl="1"/>
            <a:r>
              <a:rPr lang="en-US" sz="1600" i="1" dirty="0" smtClean="0"/>
              <a:t>Re-hosting legacy applications by shifting applications from a legacy environment such as a mainframe to Windows or UNIX, to reduce the cost of mainframe platform</a:t>
            </a:r>
            <a:r>
              <a:rPr lang="en-US" sz="1600" dirty="0" smtClean="0"/>
              <a:t>. </a:t>
            </a:r>
            <a:r>
              <a:rPr lang="en-US" sz="1600" i="1" dirty="0" smtClean="0"/>
              <a:t>This strategy on its own does not transform the legacy system to SOA. It needs to be combined with one or more of the strategies described earlier.</a:t>
            </a:r>
          </a:p>
          <a:p>
            <a:pPr lvl="1"/>
            <a:endParaRPr lang="en-US" sz="1600" dirty="0" smtClean="0"/>
          </a:p>
          <a:p>
            <a:r>
              <a:rPr lang="en-US" sz="2000" b="1" dirty="0" smtClean="0"/>
              <a:t>Problem Solved/Value-Add</a:t>
            </a:r>
          </a:p>
          <a:p>
            <a:pPr lvl="1"/>
            <a:r>
              <a:rPr lang="en-US" sz="1600" dirty="0" smtClean="0"/>
              <a:t>Preserve business logic and protect existing investments in legacy applications.</a:t>
            </a:r>
          </a:p>
          <a:p>
            <a:pPr lvl="1"/>
            <a:r>
              <a:rPr lang="en-US" sz="1600" dirty="0" smtClean="0"/>
              <a:t>Improve their competitiveness by integrating legacy applications with new applications.</a:t>
            </a:r>
          </a:p>
          <a:p>
            <a:pPr lvl="1"/>
            <a:r>
              <a:rPr lang="en-US" sz="1600" dirty="0" smtClean="0"/>
              <a:t>Maintain the end user's experience on the front end of the application and yield cost savings.</a:t>
            </a:r>
          </a:p>
          <a:p>
            <a:pPr lvl="1"/>
            <a:r>
              <a:rPr lang="en-US" sz="1600" dirty="0" smtClean="0"/>
              <a:t>Reduce time-to-market with equal or better performance, availability, and scalability</a:t>
            </a:r>
          </a:p>
          <a:p>
            <a:r>
              <a:rPr lang="en-US" sz="2000" b="1" dirty="0" smtClean="0"/>
              <a:t>Risks and Mitigations</a:t>
            </a:r>
          </a:p>
          <a:p>
            <a:pPr lvl="1"/>
            <a:r>
              <a:rPr lang="en-US" sz="1600" dirty="0" smtClean="0"/>
              <a:t>Preserve business logic and protect existing investments in legacy applications.</a:t>
            </a:r>
          </a:p>
          <a:p>
            <a:pPr lvl="1"/>
            <a:r>
              <a:rPr lang="en-US" sz="1600" dirty="0" smtClean="0"/>
              <a:t>Improve their competitiveness by integrating legacy applications with new applications.</a:t>
            </a:r>
            <a:endParaRPr lang="en-US" dirty="0" smtClean="0"/>
          </a:p>
          <a:p>
            <a:endParaRPr lang="en-US" sz="1800" dirty="0"/>
          </a:p>
        </p:txBody>
      </p:sp>
      <p:sp>
        <p:nvSpPr>
          <p:cNvPr id="8" name="Title 1"/>
          <p:cNvSpPr>
            <a:spLocks noGrp="1"/>
          </p:cNvSpPr>
          <p:nvPr>
            <p:ph type="title"/>
          </p:nvPr>
        </p:nvSpPr>
        <p:spPr>
          <a:xfrm>
            <a:off x="250825" y="188913"/>
            <a:ext cx="8642350" cy="719137"/>
          </a:xfrm>
        </p:spPr>
        <p:txBody>
          <a:bodyPr/>
          <a:lstStyle/>
          <a:p>
            <a:r>
              <a:rPr lang="en-US" sz="2400" dirty="0" smtClean="0"/>
              <a:t>Modernization Strategies: </a:t>
            </a:r>
            <a:r>
              <a:rPr lang="en-US" sz="2800" dirty="0" smtClean="0"/>
              <a:t>Re-Hosting of Applications</a:t>
            </a:r>
            <a:endParaRPr lang="en-US" dirty="0" smtClean="0">
              <a:ea typeface="ＭＳ Ｐゴシック" charset="-128"/>
            </a:endParaRPr>
          </a:p>
        </p:txBody>
      </p:sp>
      <p:sp>
        <p:nvSpPr>
          <p:cNvPr id="7" name="Footer Placeholder 3"/>
          <p:cNvSpPr txBox="1">
            <a:spLocks/>
          </p:cNvSpPr>
          <p:nvPr/>
        </p:nvSpPr>
        <p:spPr bwMode="auto">
          <a:xfrm>
            <a:off x="2286000" y="6324600"/>
            <a:ext cx="4752975" cy="350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Arial" charset="0"/>
                <a:ea typeface="+mn-ea"/>
                <a:cs typeface="Arial" charset="0"/>
              </a:rPr>
              <a:t>Legacy Evolution to SOA tutorial</a:t>
            </a:r>
            <a:endParaRPr kumimoji="0" lang="en-GB" sz="1400" b="1"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Slide Number Placeholder 4"/>
          <p:cNvSpPr>
            <a:spLocks noGrp="1"/>
          </p:cNvSpPr>
          <p:nvPr>
            <p:ph type="sldNum" sz="quarter" idx="11"/>
          </p:nvPr>
        </p:nvSpPr>
        <p:spPr>
          <a:noFill/>
        </p:spPr>
        <p:txBody>
          <a:bodyPr/>
          <a:lstStyle/>
          <a:p>
            <a:fld id="{88893514-9B9C-4CEC-A657-121917B51A61}" type="slidenum">
              <a:rPr lang="en-US"/>
              <a:pPr/>
              <a:t>21</a:t>
            </a:fld>
            <a:endParaRPr lang="en-US"/>
          </a:p>
        </p:txBody>
      </p:sp>
      <p:sp>
        <p:nvSpPr>
          <p:cNvPr id="6" name="Content Placeholder 5"/>
          <p:cNvSpPr>
            <a:spLocks noGrp="1"/>
          </p:cNvSpPr>
          <p:nvPr>
            <p:ph idx="1"/>
          </p:nvPr>
        </p:nvSpPr>
        <p:spPr>
          <a:xfrm>
            <a:off x="304800" y="1143000"/>
            <a:ext cx="8610600" cy="4648200"/>
          </a:xfrm>
        </p:spPr>
        <p:txBody>
          <a:bodyPr/>
          <a:lstStyle/>
          <a:p>
            <a:pPr marL="457200" lvl="1" indent="0">
              <a:buNone/>
            </a:pPr>
            <a:r>
              <a:rPr lang="en-US" sz="1800" dirty="0" smtClean="0"/>
              <a:t>Enterprise Integration Patterns(EIP) are the Design Patterns  that facilitate the system  integration framework for Legacy to SOA evolution. As large enterprises having complex enterprise systems with various types of legacy applications often leverage a combination of EIP approaches to provide the capabilities to modernize their architecture.</a:t>
            </a:r>
          </a:p>
          <a:p>
            <a:pPr lvl="1">
              <a:buNone/>
            </a:pPr>
            <a:endParaRPr lang="en-US" sz="1800" dirty="0" smtClean="0"/>
          </a:p>
          <a:p>
            <a:pPr lvl="1">
              <a:buNone/>
            </a:pPr>
            <a:r>
              <a:rPr lang="en-US" sz="1800" dirty="0" smtClean="0"/>
              <a:t>The following patterns are mostly used (one or a combination):</a:t>
            </a:r>
          </a:p>
          <a:p>
            <a:pPr lvl="1">
              <a:buNone/>
            </a:pPr>
            <a:endParaRPr lang="en-US" sz="1600" dirty="0" smtClean="0"/>
          </a:p>
          <a:p>
            <a:pPr lvl="1"/>
            <a:r>
              <a:rPr lang="en-US" sz="2400" b="1" dirty="0" smtClean="0"/>
              <a:t>Enterprise Integration (Service Bus) </a:t>
            </a:r>
          </a:p>
          <a:p>
            <a:pPr lvl="1"/>
            <a:r>
              <a:rPr lang="en-US" sz="2400" b="1" dirty="0" smtClean="0"/>
              <a:t>Queue-based Mediation</a:t>
            </a:r>
          </a:p>
          <a:p>
            <a:pPr lvl="1"/>
            <a:r>
              <a:rPr lang="en-US" sz="2400" b="1" dirty="0" smtClean="0"/>
              <a:t>Service Enablement</a:t>
            </a:r>
          </a:p>
          <a:p>
            <a:pPr lvl="1"/>
            <a:r>
              <a:rPr lang="en-US" sz="2400" b="1" dirty="0" smtClean="0"/>
              <a:t>Screen Scraping</a:t>
            </a:r>
          </a:p>
          <a:p>
            <a:pPr lvl="1"/>
            <a:r>
              <a:rPr lang="en-US" sz="2400" b="1" dirty="0" smtClean="0"/>
              <a:t>Re-design</a:t>
            </a:r>
            <a:endParaRPr lang="en-US" sz="1600" dirty="0" smtClean="0"/>
          </a:p>
        </p:txBody>
      </p:sp>
      <p:sp>
        <p:nvSpPr>
          <p:cNvPr id="8" name="Title 1"/>
          <p:cNvSpPr>
            <a:spLocks noGrp="1"/>
          </p:cNvSpPr>
          <p:nvPr>
            <p:ph type="title"/>
          </p:nvPr>
        </p:nvSpPr>
        <p:spPr>
          <a:xfrm>
            <a:off x="250825" y="188913"/>
            <a:ext cx="8642350" cy="719137"/>
          </a:xfrm>
        </p:spPr>
        <p:txBody>
          <a:bodyPr/>
          <a:lstStyle/>
          <a:p>
            <a:r>
              <a:rPr lang="en-US" dirty="0" smtClean="0">
                <a:ea typeface="ＭＳ Ｐゴシック" charset="-128"/>
              </a:rPr>
              <a:t>EIP Pattern-Based Approach</a:t>
            </a:r>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ea typeface="ＭＳ Ｐゴシック" charset="-128"/>
              </a:rPr>
              <a:t>EIP Patterns: Cost &amp; Complexity Analysis</a:t>
            </a:r>
          </a:p>
        </p:txBody>
      </p:sp>
      <p:pic>
        <p:nvPicPr>
          <p:cNvPr id="2050" name="Picture 2"/>
          <p:cNvPicPr>
            <a:picLocks noGrp="1" noChangeAspect="1" noChangeArrowheads="1"/>
          </p:cNvPicPr>
          <p:nvPr>
            <p:ph idx="1"/>
          </p:nvPr>
        </p:nvPicPr>
        <p:blipFill>
          <a:blip r:embed="rId2" cstate="print"/>
          <a:stretch>
            <a:fillRect/>
          </a:stretch>
        </p:blipFill>
        <p:spPr bwMode="auto">
          <a:xfrm>
            <a:off x="838200" y="990600"/>
            <a:ext cx="7162800" cy="3549041"/>
          </a:xfrm>
          <a:prstGeom prst="rect">
            <a:avLst/>
          </a:prstGeom>
          <a:noFill/>
          <a:ln w="9525">
            <a:noFill/>
            <a:miter lim="800000"/>
            <a:headEnd/>
            <a:tailEnd/>
          </a:ln>
          <a:effectLst/>
        </p:spPr>
      </p:pic>
      <p:sp>
        <p:nvSpPr>
          <p:cNvPr id="7" name="Content Placeholder 6"/>
          <p:cNvSpPr>
            <a:spLocks noGrp="1"/>
          </p:cNvSpPr>
          <p:nvPr>
            <p:ph idx="13"/>
          </p:nvPr>
        </p:nvSpPr>
        <p:spPr>
          <a:xfrm>
            <a:off x="304800" y="4343400"/>
            <a:ext cx="8839200" cy="2274888"/>
          </a:xfrm>
        </p:spPr>
        <p:txBody>
          <a:bodyPr/>
          <a:lstStyle/>
          <a:p>
            <a:r>
              <a:rPr lang="en-US" sz="1600" dirty="0" smtClean="0"/>
              <a:t>The directly SOA related patterns have a high cost and medium-to-high  complexity.</a:t>
            </a:r>
          </a:p>
          <a:p>
            <a:pPr>
              <a:buNone/>
            </a:pPr>
            <a:endParaRPr lang="en-US" sz="1600" dirty="0" smtClean="0"/>
          </a:p>
          <a:p>
            <a:r>
              <a:rPr lang="en-US" sz="1600" dirty="0" smtClean="0"/>
              <a:t>High costs of SOA related patterns, can be spread across many service-enabled  applications –  both legacy and new, than web-service based pattern as Screen-scraping.</a:t>
            </a:r>
          </a:p>
          <a:p>
            <a:pPr>
              <a:buNone/>
            </a:pPr>
            <a:endParaRPr lang="en-US" sz="1600" dirty="0" smtClean="0"/>
          </a:p>
          <a:p>
            <a:r>
              <a:rPr lang="en-US" sz="1600" dirty="0" smtClean="0"/>
              <a:t>SOA enablement of legacy systems needs to be seen in the context of the enterprise as a whole and not as individual systems</a:t>
            </a:r>
          </a:p>
          <a:p>
            <a:endParaRPr lang="en-US" dirty="0"/>
          </a:p>
        </p:txBody>
      </p:sp>
      <p:sp>
        <p:nvSpPr>
          <p:cNvPr id="4" name="Footer Placeholder 3"/>
          <p:cNvSpPr>
            <a:spLocks noGrp="1"/>
          </p:cNvSpPr>
          <p:nvPr>
            <p:ph type="ftr" sz="quarter" idx="14"/>
          </p:nvPr>
        </p:nvSpPr>
        <p:spPr>
          <a:xfrm>
            <a:off x="2286000" y="6248400"/>
            <a:ext cx="4752975" cy="350837"/>
          </a:xfrm>
        </p:spPr>
        <p:txBody>
          <a:bodyPr/>
          <a:lstStyle/>
          <a:p>
            <a:pPr>
              <a:defRPr/>
            </a:pPr>
            <a:r>
              <a:rPr lang="en-US" dirty="0" smtClean="0"/>
              <a:t>Legacy Evolution to SOA tutorial</a:t>
            </a:r>
            <a:endParaRPr lang="en-US" dirty="0"/>
          </a:p>
        </p:txBody>
      </p:sp>
      <p:sp>
        <p:nvSpPr>
          <p:cNvPr id="28677" name="Slide Number Placeholder 4"/>
          <p:cNvSpPr>
            <a:spLocks noGrp="1"/>
          </p:cNvSpPr>
          <p:nvPr>
            <p:ph type="sldNum" sz="quarter" idx="15"/>
          </p:nvPr>
        </p:nvSpPr>
        <p:spPr>
          <a:noFill/>
        </p:spPr>
        <p:txBody>
          <a:bodyPr/>
          <a:lstStyle/>
          <a:p>
            <a:fld id="{88893514-9B9C-4CEC-A657-121917B51A61}" type="slidenum">
              <a:rPr lang="en-US"/>
              <a:pPr/>
              <a:t>22</a:t>
            </a:fld>
            <a:endParaRPr lang="en-US"/>
          </a:p>
        </p:txBody>
      </p:sp>
      <p:sp>
        <p:nvSpPr>
          <p:cNvPr id="9" name="TextBox 8"/>
          <p:cNvSpPr txBox="1"/>
          <p:nvPr/>
        </p:nvSpPr>
        <p:spPr>
          <a:xfrm>
            <a:off x="0" y="4114800"/>
            <a:ext cx="646331" cy="738664"/>
          </a:xfrm>
          <a:prstGeom prst="rect">
            <a:avLst/>
          </a:prstGeom>
          <a:noFill/>
        </p:spPr>
        <p:txBody>
          <a:bodyPr wrap="none" rtlCol="0">
            <a:spAutoFit/>
          </a:bodyPr>
          <a:lstStyle/>
          <a:p>
            <a:pPr lvl="1">
              <a:buClr>
                <a:srgbClr val="00B050"/>
              </a:buClr>
            </a:pPr>
            <a:endParaRPr lang="en-US" sz="2400" dirty="0" smtClean="0"/>
          </a:p>
          <a:p>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ea typeface="ＭＳ Ｐゴシック" charset="-128"/>
              </a:rPr>
              <a:t>Organization and Process</a:t>
            </a:r>
            <a:endParaRPr lang="en-US" dirty="0" smtClean="0">
              <a:ea typeface="ＭＳ Ｐゴシック" charset="-128"/>
            </a:endParaRPr>
          </a:p>
        </p:txBody>
      </p:sp>
      <p:sp>
        <p:nvSpPr>
          <p:cNvPr id="4" name="Footer Placeholder 3"/>
          <p:cNvSpPr>
            <a:spLocks noGrp="1"/>
          </p:cNvSpPr>
          <p:nvPr>
            <p:ph type="ftr" sz="quarter" idx="10"/>
          </p:nvPr>
        </p:nvSpPr>
        <p:spPr>
          <a:xfrm>
            <a:off x="2133600" y="62484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23</a:t>
            </a:fld>
            <a:endParaRPr lang="en-US"/>
          </a:p>
        </p:txBody>
      </p:sp>
      <p:sp>
        <p:nvSpPr>
          <p:cNvPr id="7" name="Content Placeholder 6"/>
          <p:cNvSpPr>
            <a:spLocks noGrp="1"/>
          </p:cNvSpPr>
          <p:nvPr>
            <p:ph idx="1"/>
          </p:nvPr>
        </p:nvSpPr>
        <p:spPr/>
        <p:txBody>
          <a:bodyPr/>
          <a:lstStyle/>
          <a:p>
            <a:pPr>
              <a:buNone/>
            </a:pPr>
            <a:r>
              <a:rPr lang="en-US" dirty="0" smtClean="0"/>
              <a:t>Legacy evolution has impact on current organization and process, as follows:</a:t>
            </a:r>
          </a:p>
          <a:p>
            <a:pPr lvl="1">
              <a:buClr>
                <a:srgbClr val="0099CC"/>
              </a:buClr>
              <a:buFont typeface="Wingdings" pitchFamily="2" charset="2"/>
              <a:buChar char="q"/>
            </a:pPr>
            <a:r>
              <a:rPr lang="en-US" sz="1800" dirty="0" smtClean="0"/>
              <a:t>L2SOA is a transformation program and has to be approached and managed as such.</a:t>
            </a:r>
          </a:p>
          <a:p>
            <a:pPr lvl="1">
              <a:buClr>
                <a:srgbClr val="0099CC"/>
              </a:buClr>
              <a:buFont typeface="Wingdings" pitchFamily="2" charset="2"/>
              <a:buChar char="q"/>
            </a:pPr>
            <a:r>
              <a:rPr lang="en-US" sz="1800" dirty="0" smtClean="0"/>
              <a:t>Impact analysis on current IT operations and management teams and Legacy processes</a:t>
            </a:r>
          </a:p>
          <a:p>
            <a:pPr lvl="1">
              <a:buClr>
                <a:srgbClr val="0099CC"/>
              </a:buClr>
              <a:buFont typeface="Wingdings" pitchFamily="2" charset="2"/>
              <a:buChar char="q"/>
            </a:pPr>
            <a:r>
              <a:rPr lang="en-US" sz="1800" dirty="0" smtClean="0"/>
              <a:t>Employee training plan on skill development regarding new technology and new roles, they have to adapt. </a:t>
            </a:r>
          </a:p>
          <a:p>
            <a:pPr lvl="1">
              <a:buClr>
                <a:srgbClr val="0099CC"/>
              </a:buClr>
              <a:buFont typeface="Wingdings" pitchFamily="2" charset="2"/>
              <a:buChar char="q"/>
            </a:pPr>
            <a:r>
              <a:rPr lang="en-US" sz="1800" dirty="0" smtClean="0"/>
              <a:t>Risk analysis of Employee’s inability to adapt new environment</a:t>
            </a:r>
          </a:p>
          <a:p>
            <a:pPr lvl="1">
              <a:buClr>
                <a:srgbClr val="0099CC"/>
              </a:buClr>
              <a:buFont typeface="Wingdings" pitchFamily="2" charset="2"/>
              <a:buChar char="q"/>
            </a:pPr>
            <a:r>
              <a:rPr lang="en-US" sz="1800" dirty="0" smtClean="0"/>
              <a:t>Current change request procedures need to be extended.</a:t>
            </a:r>
          </a:p>
          <a:p>
            <a:pPr lvl="1">
              <a:buClr>
                <a:srgbClr val="0099CC"/>
              </a:buClr>
              <a:buFont typeface="Wingdings" pitchFamily="2" charset="2"/>
              <a:buChar char="q"/>
            </a:pPr>
            <a:r>
              <a:rPr lang="en-US" sz="1800" dirty="0" smtClean="0"/>
              <a:t>In a new service oriented context. Service Owners have to work across business boundaries and above departmental silos both from a functional and technical perspective.</a:t>
            </a:r>
          </a:p>
          <a:p>
            <a:pPr lvl="1">
              <a:buClr>
                <a:srgbClr val="0099CC"/>
              </a:buClr>
              <a:buFont typeface="Wingdings" pitchFamily="2" charset="2"/>
              <a:buChar char="q"/>
            </a:pPr>
            <a:r>
              <a:rPr lang="en-US" sz="1800" dirty="0" smtClean="0"/>
              <a:t> ROI analysis for L2SOA transformation project, based on </a:t>
            </a:r>
            <a:r>
              <a:rPr lang="en-US" sz="1800" dirty="0" err="1" smtClean="0"/>
              <a:t>Matrics</a:t>
            </a:r>
            <a:r>
              <a:rPr lang="en-US" sz="1800" dirty="0" smtClean="0"/>
              <a:t> and KPIs.</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ea typeface="ＭＳ Ｐゴシック" charset="-128"/>
              </a:rPr>
              <a:t>SOA Governance Reference Model</a:t>
            </a:r>
            <a:endParaRPr lang="en-US" dirty="0" smtClean="0">
              <a:ea typeface="ＭＳ Ｐゴシック" charset="-128"/>
            </a:endParaRPr>
          </a:p>
        </p:txBody>
      </p:sp>
      <p:sp>
        <p:nvSpPr>
          <p:cNvPr id="4" name="Footer Placeholder 3"/>
          <p:cNvSpPr>
            <a:spLocks noGrp="1"/>
          </p:cNvSpPr>
          <p:nvPr>
            <p:ph type="ftr" sz="quarter" idx="10"/>
          </p:nvPr>
        </p:nvSpPr>
        <p:spPr>
          <a:xfrm>
            <a:off x="2133600" y="62484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24</a:t>
            </a:fld>
            <a:endParaRPr lang="en-US"/>
          </a:p>
        </p:txBody>
      </p:sp>
      <p:sp>
        <p:nvSpPr>
          <p:cNvPr id="7" name="Content Placeholder 6"/>
          <p:cNvSpPr>
            <a:spLocks noGrp="1"/>
          </p:cNvSpPr>
          <p:nvPr>
            <p:ph idx="1"/>
          </p:nvPr>
        </p:nvSpPr>
        <p:spPr>
          <a:xfrm>
            <a:off x="304800" y="975600"/>
            <a:ext cx="8640960" cy="1084262"/>
          </a:xfrm>
        </p:spPr>
        <p:txBody>
          <a:bodyPr/>
          <a:lstStyle/>
          <a:p>
            <a:pPr marL="0" indent="0">
              <a:buNone/>
            </a:pPr>
            <a:r>
              <a:rPr lang="en-US" sz="1800" dirty="0" smtClean="0"/>
              <a:t>The Open Group SOA Governance Framework’s goal is to enable organizations to define and deploy their own focused and customized SOA governance model. </a:t>
            </a:r>
          </a:p>
          <a:p>
            <a:pPr marL="0" indent="0">
              <a:spcBef>
                <a:spcPts val="0"/>
              </a:spcBef>
              <a:buNone/>
            </a:pPr>
            <a:r>
              <a:rPr lang="en-US" sz="1800" dirty="0" smtClean="0"/>
              <a:t>The table  below </a:t>
            </a:r>
            <a:r>
              <a:rPr lang="en-US" sz="1800" dirty="0" smtClean="0"/>
              <a:t>shows an overview of the defined touch points of the SOA Governance Framework with legacy systems.</a:t>
            </a:r>
          </a:p>
          <a:p>
            <a:pPr marL="0" indent="0">
              <a:buNone/>
            </a:pPr>
            <a:endParaRPr lang="en-US" sz="1800" dirty="0" smtClean="0"/>
          </a:p>
          <a:p>
            <a:pPr marL="0" indent="0">
              <a:buNone/>
            </a:pPr>
            <a:endParaRPr lang="en-US" sz="1800" dirty="0" smtClean="0"/>
          </a:p>
          <a:p>
            <a:pPr marL="0" indent="0">
              <a:buNone/>
            </a:pPr>
            <a:endParaRPr lang="en-US" sz="1800" dirty="0"/>
          </a:p>
        </p:txBody>
      </p:sp>
      <p:pic>
        <p:nvPicPr>
          <p:cNvPr id="3076" name="Picture 4"/>
          <p:cNvPicPr>
            <a:picLocks noChangeAspect="1" noChangeArrowheads="1"/>
          </p:cNvPicPr>
          <p:nvPr/>
        </p:nvPicPr>
        <p:blipFill>
          <a:blip r:embed="rId3" cstate="print"/>
          <a:srcRect/>
          <a:stretch>
            <a:fillRect/>
          </a:stretch>
        </p:blipFill>
        <p:spPr bwMode="auto">
          <a:xfrm>
            <a:off x="304800" y="2160181"/>
            <a:ext cx="8610600" cy="4164419"/>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ea typeface="ＭＳ Ｐゴシック" charset="-128"/>
              </a:rPr>
              <a:t>SOA  &amp; Security</a:t>
            </a:r>
            <a:endParaRPr lang="en-US"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25</a:t>
            </a:fld>
            <a:endParaRPr lang="en-US"/>
          </a:p>
        </p:txBody>
      </p:sp>
      <p:sp>
        <p:nvSpPr>
          <p:cNvPr id="8" name="Content Placeholder 7"/>
          <p:cNvSpPr>
            <a:spLocks noGrp="1"/>
          </p:cNvSpPr>
          <p:nvPr>
            <p:ph idx="1"/>
          </p:nvPr>
        </p:nvSpPr>
        <p:spPr/>
        <p:txBody>
          <a:bodyPr/>
          <a:lstStyle/>
          <a:p>
            <a:r>
              <a:rPr lang="en-US" sz="1800" dirty="0" smtClean="0"/>
              <a:t>SOA as  a loosely-coupled architecture, requires a solid and robust security model.</a:t>
            </a:r>
          </a:p>
          <a:p>
            <a:r>
              <a:rPr lang="en-US" sz="1800" dirty="0" smtClean="0"/>
              <a:t>Each Organization has own security architecture model, thus  there is no one-size-fits-all model</a:t>
            </a:r>
          </a:p>
          <a:p>
            <a:r>
              <a:rPr lang="en-US" sz="1800" dirty="0" smtClean="0"/>
              <a:t>Identity management solution including Single Sign On (SSO), is not aligned with the non-centralized solutions.</a:t>
            </a:r>
          </a:p>
          <a:p>
            <a:pPr>
              <a:buNone/>
            </a:pPr>
            <a:r>
              <a:rPr lang="en-US" b="1" dirty="0" smtClean="0"/>
              <a:t>Approach</a:t>
            </a:r>
            <a:endParaRPr lang="en-US" sz="1800" b="1" dirty="0" smtClean="0"/>
          </a:p>
          <a:p>
            <a:pPr>
              <a:buNone/>
            </a:pPr>
            <a:r>
              <a:rPr lang="en-US" sz="1800" dirty="0" smtClean="0"/>
              <a:t>The Open Group Security for the Cloud and SOA project, describes two sets of </a:t>
            </a:r>
          </a:p>
          <a:p>
            <a:pPr>
              <a:buNone/>
            </a:pPr>
            <a:r>
              <a:rPr lang="en-US" sz="1800" dirty="0" smtClean="0"/>
              <a:t>principles largely:</a:t>
            </a:r>
          </a:p>
          <a:p>
            <a:pPr marL="457200" lvl="1" indent="-228600" defTabSz="-228600"/>
            <a:r>
              <a:rPr lang="en-US" sz="1800" dirty="0" smtClean="0"/>
              <a:t>A set of 20 generic security principles common to all designs aiming to assure a secure IT architecture, ranging from “security by design” to “data protection lifecycle”.</a:t>
            </a:r>
          </a:p>
          <a:p>
            <a:pPr marL="457200" lvl="1" indent="-228600"/>
            <a:r>
              <a:rPr lang="en-US" sz="1800" dirty="0" smtClean="0"/>
              <a:t>A specific set of principles regarding assuring security in architecting the cloud and the SOA environment, mainly focused on policies, data protection and privacy, and cloud specific principles.</a:t>
            </a:r>
          </a:p>
          <a:p>
            <a:pPr lvl="1">
              <a:buNone/>
            </a:pPr>
            <a:r>
              <a:rPr lang="en-US" sz="1800" dirty="0" smtClean="0"/>
              <a:t>Those principles are also relevant for L2SOA engagement</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ea typeface="ＭＳ Ｐゴシック" charset="-128"/>
              </a:rPr>
              <a:t>Legacy and Security</a:t>
            </a:r>
            <a:endParaRPr lang="en-US"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26</a:t>
            </a:fld>
            <a:endParaRPr lang="en-US"/>
          </a:p>
        </p:txBody>
      </p:sp>
      <p:sp>
        <p:nvSpPr>
          <p:cNvPr id="8" name="Content Placeholder 7"/>
          <p:cNvSpPr>
            <a:spLocks noGrp="1"/>
          </p:cNvSpPr>
          <p:nvPr>
            <p:ph idx="1"/>
          </p:nvPr>
        </p:nvSpPr>
        <p:spPr/>
        <p:txBody>
          <a:bodyPr/>
          <a:lstStyle/>
          <a:p>
            <a:pPr>
              <a:buNone/>
            </a:pPr>
            <a:r>
              <a:rPr lang="en-US" dirty="0" smtClean="0"/>
              <a:t>Legacy System security Concerns for L2SOA transformation:</a:t>
            </a:r>
          </a:p>
          <a:p>
            <a:pPr>
              <a:buNone/>
            </a:pPr>
            <a:endParaRPr lang="en-US" dirty="0" smtClean="0"/>
          </a:p>
          <a:p>
            <a:r>
              <a:rPr lang="en-US" dirty="0" smtClean="0"/>
              <a:t>Outdated technology and software</a:t>
            </a:r>
          </a:p>
          <a:p>
            <a:r>
              <a:rPr lang="en-US" dirty="0" smtClean="0"/>
              <a:t>Vulnerable to newer technologies</a:t>
            </a:r>
          </a:p>
          <a:p>
            <a:r>
              <a:rPr lang="en-US" dirty="0" smtClean="0"/>
              <a:t>Closed Encryption</a:t>
            </a:r>
          </a:p>
          <a:p>
            <a:r>
              <a:rPr lang="en-US" dirty="0" smtClean="0"/>
              <a:t>An ingenious manual administration of user names and passwords</a:t>
            </a:r>
          </a:p>
          <a:p>
            <a:r>
              <a:rPr lang="en-US" dirty="0" smtClean="0"/>
              <a:t>Session definition in the legacy system, especially in connect of SSO</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27</a:t>
            </a:fld>
            <a:endParaRPr lang="en-US"/>
          </a:p>
        </p:txBody>
      </p:sp>
      <p:sp>
        <p:nvSpPr>
          <p:cNvPr id="8" name="Content Placeholder 7"/>
          <p:cNvSpPr>
            <a:spLocks noGrp="1"/>
          </p:cNvSpPr>
          <p:nvPr>
            <p:ph idx="1"/>
          </p:nvPr>
        </p:nvSpPr>
        <p:spPr/>
        <p:txBody>
          <a:bodyPr/>
          <a:lstStyle/>
          <a:p>
            <a:pPr>
              <a:buNone/>
            </a:pPr>
            <a:r>
              <a:rPr lang="en-US" b="1" dirty="0" smtClean="0"/>
              <a:t>Case Study : Large Telecommunications Company  (Address Management) </a:t>
            </a:r>
          </a:p>
          <a:p>
            <a:pPr>
              <a:buNone/>
            </a:pPr>
            <a:endParaRPr lang="en-US" b="1" dirty="0" smtClean="0"/>
          </a:p>
          <a:p>
            <a:pPr>
              <a:buNone/>
            </a:pPr>
            <a:endParaRPr lang="en-US" b="1" dirty="0" smtClean="0"/>
          </a:p>
          <a:p>
            <a:pPr>
              <a:buNone/>
            </a:pPr>
            <a:endParaRPr lang="en-US" b="1" dirty="0" smtClean="0"/>
          </a:p>
          <a:p>
            <a:pPr>
              <a:buNone/>
            </a:pPr>
            <a:r>
              <a:rPr lang="en-US" sz="1800" b="1" i="1" dirty="0" smtClean="0"/>
              <a:t>Disclaimer </a:t>
            </a:r>
            <a:r>
              <a:rPr lang="en-US" i="1" dirty="0" smtClean="0"/>
              <a:t>:</a:t>
            </a:r>
          </a:p>
          <a:p>
            <a:pPr>
              <a:buNone/>
            </a:pPr>
            <a:r>
              <a:rPr lang="en-US" sz="1600" i="1" dirty="0" smtClean="0"/>
              <a:t>Part of case study, has been presented herein. To read complete case study, please visit </a:t>
            </a:r>
            <a:r>
              <a:rPr lang="en-US" sz="1800" i="1" dirty="0" smtClean="0"/>
              <a:t>( https://www2.opengroup.org/ogsys/publications/viewDocument.html?publicationid=12590&amp;documentid=11481 )</a:t>
            </a:r>
          </a:p>
          <a:p>
            <a:pPr>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2400" dirty="0" smtClean="0">
                <a:ea typeface="ＭＳ Ｐゴシック" charset="-128"/>
              </a:rPr>
              <a:t>Case Study : Large Telecommunications Company  (Address Management) </a:t>
            </a:r>
            <a:endParaRPr lang="en-US" sz="2400"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28</a:t>
            </a:fld>
            <a:endParaRPr lang="en-US"/>
          </a:p>
        </p:txBody>
      </p:sp>
      <p:sp>
        <p:nvSpPr>
          <p:cNvPr id="6" name="Content Placeholder 5"/>
          <p:cNvSpPr>
            <a:spLocks noGrp="1"/>
          </p:cNvSpPr>
          <p:nvPr>
            <p:ph idx="1"/>
          </p:nvPr>
        </p:nvSpPr>
        <p:spPr>
          <a:xfrm>
            <a:off x="251520" y="1125538"/>
            <a:ext cx="8640960" cy="1998662"/>
          </a:xfrm>
        </p:spPr>
        <p:txBody>
          <a:bodyPr/>
          <a:lstStyle/>
          <a:p>
            <a:pPr>
              <a:buNone/>
            </a:pPr>
            <a:r>
              <a:rPr lang="en-US" dirty="0" smtClean="0"/>
              <a:t>Baseline Architecture(AS-IS)</a:t>
            </a:r>
          </a:p>
          <a:p>
            <a:r>
              <a:rPr lang="en-US" sz="1800" dirty="0" smtClean="0"/>
              <a:t>A legacy database, consisting  of nine distributed, redundant databases.</a:t>
            </a:r>
          </a:p>
          <a:p>
            <a:r>
              <a:rPr lang="en-US" sz="1800" dirty="0" smtClean="0"/>
              <a:t>Changes are replicated through a central hub database. </a:t>
            </a:r>
          </a:p>
          <a:p>
            <a:r>
              <a:rPr lang="en-US" sz="1800" dirty="0" smtClean="0"/>
              <a:t>The client applications access the database through proprietary APIs.</a:t>
            </a:r>
          </a:p>
          <a:p>
            <a:pPr>
              <a:buNone/>
            </a:pPr>
            <a:endParaRPr lang="en-US" sz="1800" dirty="0"/>
          </a:p>
        </p:txBody>
      </p:sp>
      <p:pic>
        <p:nvPicPr>
          <p:cNvPr id="1027" name="Picture 3"/>
          <p:cNvPicPr>
            <a:picLocks noChangeAspect="1" noChangeArrowheads="1"/>
          </p:cNvPicPr>
          <p:nvPr/>
        </p:nvPicPr>
        <p:blipFill>
          <a:blip r:embed="rId3" cstate="print"/>
          <a:srcRect/>
          <a:stretch>
            <a:fillRect/>
          </a:stretch>
        </p:blipFill>
        <p:spPr bwMode="auto">
          <a:xfrm>
            <a:off x="1371600" y="2819400"/>
            <a:ext cx="5387358" cy="330517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2400" dirty="0" smtClean="0">
                <a:ea typeface="ＭＳ Ｐゴシック" charset="-128"/>
              </a:rPr>
              <a:t>Case Study : Large Telecommunications Company  (Address Management) </a:t>
            </a:r>
            <a:endParaRPr lang="en-US" sz="2400"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29</a:t>
            </a:fld>
            <a:endParaRPr lang="en-US"/>
          </a:p>
        </p:txBody>
      </p:sp>
      <p:sp>
        <p:nvSpPr>
          <p:cNvPr id="8" name="Content Placeholder 7"/>
          <p:cNvSpPr>
            <a:spLocks noGrp="1"/>
          </p:cNvSpPr>
          <p:nvPr>
            <p:ph idx="1"/>
          </p:nvPr>
        </p:nvSpPr>
        <p:spPr>
          <a:xfrm>
            <a:off x="251520" y="1125538"/>
            <a:ext cx="8640960" cy="5046662"/>
          </a:xfrm>
        </p:spPr>
        <p:txBody>
          <a:bodyPr/>
          <a:lstStyle/>
          <a:p>
            <a:pPr>
              <a:buNone/>
            </a:pPr>
            <a:r>
              <a:rPr lang="en-US" sz="2000" b="1" dirty="0" smtClean="0"/>
              <a:t>The high-level migration plan for Address Management Database</a:t>
            </a:r>
          </a:p>
          <a:p>
            <a:pPr>
              <a:buNone/>
            </a:pPr>
            <a:r>
              <a:rPr lang="en-US" sz="1800" b="1" dirty="0" smtClean="0"/>
              <a:t>(Roadmap to SOA) :</a:t>
            </a:r>
          </a:p>
          <a:p>
            <a:pPr>
              <a:buNone/>
            </a:pPr>
            <a:r>
              <a:rPr lang="en-US" sz="1800" b="1" dirty="0" smtClean="0"/>
              <a:t>Step 1:</a:t>
            </a:r>
          </a:p>
          <a:p>
            <a:pPr lvl="1">
              <a:buNone/>
            </a:pPr>
            <a:r>
              <a:rPr lang="en-US" sz="1600" dirty="0" smtClean="0"/>
              <a:t>Migrating data from the legacy database to the targeted new database system by:</a:t>
            </a:r>
          </a:p>
          <a:p>
            <a:pPr lvl="1"/>
            <a:r>
              <a:rPr lang="en-US" sz="1600" dirty="0" smtClean="0"/>
              <a:t>Implementing New Information Model( using </a:t>
            </a:r>
            <a:r>
              <a:rPr lang="en-US" sz="1600" dirty="0" err="1" smtClean="0"/>
              <a:t>TMForum’s</a:t>
            </a:r>
            <a:r>
              <a:rPr lang="en-US" sz="1600" dirty="0" smtClean="0"/>
              <a:t> SID data model)</a:t>
            </a:r>
          </a:p>
          <a:p>
            <a:pPr lvl="1"/>
            <a:r>
              <a:rPr lang="en-US" sz="1600" dirty="0" smtClean="0"/>
              <a:t>Data Validation and Data Cleansing</a:t>
            </a:r>
          </a:p>
          <a:p>
            <a:pPr>
              <a:buNone/>
            </a:pPr>
            <a:r>
              <a:rPr lang="en-US" sz="1800" b="1" dirty="0" smtClean="0"/>
              <a:t>Step 2: </a:t>
            </a:r>
          </a:p>
          <a:p>
            <a:pPr lvl="1">
              <a:buNone/>
            </a:pPr>
            <a:r>
              <a:rPr lang="en-US" sz="1600" dirty="0" smtClean="0"/>
              <a:t>The new database becomes the master of address data</a:t>
            </a:r>
          </a:p>
          <a:p>
            <a:pPr lvl="1">
              <a:buNone/>
            </a:pPr>
            <a:endParaRPr lang="en-US" sz="1600" dirty="0" smtClean="0"/>
          </a:p>
          <a:p>
            <a:pPr>
              <a:buNone/>
            </a:pPr>
            <a:r>
              <a:rPr lang="en-US" sz="1800" b="1" dirty="0" smtClean="0"/>
              <a:t>Step 3: </a:t>
            </a:r>
          </a:p>
          <a:p>
            <a:pPr lvl="1">
              <a:buNone/>
            </a:pPr>
            <a:r>
              <a:rPr lang="en-US" sz="1600" dirty="0" smtClean="0"/>
              <a:t>All other applications are migrated one by one to access the new data source.</a:t>
            </a:r>
          </a:p>
          <a:p>
            <a:pPr lvl="1">
              <a:buNone/>
            </a:pPr>
            <a:endParaRPr lang="en-US" sz="1600" dirty="0" smtClean="0"/>
          </a:p>
          <a:p>
            <a:pPr>
              <a:buNone/>
            </a:pPr>
            <a:r>
              <a:rPr lang="en-US" sz="1800" dirty="0" smtClean="0"/>
              <a:t> </a:t>
            </a:r>
            <a:r>
              <a:rPr lang="en-US" sz="1800" b="1" dirty="0" smtClean="0"/>
              <a:t>Step 4:</a:t>
            </a:r>
          </a:p>
          <a:p>
            <a:pPr lvl="1">
              <a:buNone/>
            </a:pPr>
            <a:r>
              <a:rPr lang="en-US" sz="1600" dirty="0" smtClean="0"/>
              <a:t>After all applications are switched to new data source, the legacy database will be retired.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r>
              <a:rPr lang="en-GB" sz="2800" dirty="0" smtClean="0">
                <a:ea typeface="ＭＳ Ｐゴシック" charset="-128"/>
              </a:rPr>
              <a:t>Objective</a:t>
            </a:r>
          </a:p>
        </p:txBody>
      </p:sp>
      <p:sp>
        <p:nvSpPr>
          <p:cNvPr id="3078" name="Content Placeholder 2"/>
          <p:cNvSpPr>
            <a:spLocks noGrp="1"/>
          </p:cNvSpPr>
          <p:nvPr>
            <p:ph idx="1"/>
          </p:nvPr>
        </p:nvSpPr>
        <p:spPr>
          <a:xfrm>
            <a:off x="304800" y="762000"/>
            <a:ext cx="8642350" cy="5111750"/>
          </a:xfrm>
        </p:spPr>
        <p:txBody>
          <a:bodyPr/>
          <a:lstStyle/>
          <a:p>
            <a:pPr marL="0" indent="0">
              <a:buNone/>
              <a:tabLst>
                <a:tab pos="6908800" algn="ctr"/>
                <a:tab pos="8077200" algn="r"/>
              </a:tabLst>
            </a:pPr>
            <a:endParaRPr lang="en-GB" sz="1800" b="1" dirty="0" smtClean="0">
              <a:ea typeface="ＭＳ Ｐゴシック" charset="-128"/>
            </a:endParaRPr>
          </a:p>
          <a:p>
            <a:pPr marL="0" indent="0">
              <a:buNone/>
              <a:tabLst>
                <a:tab pos="6908800" algn="ctr"/>
                <a:tab pos="8077200" algn="r"/>
              </a:tabLst>
            </a:pPr>
            <a:endParaRPr lang="en-GB" sz="2000" dirty="0" smtClean="0">
              <a:ea typeface="ＭＳ Ｐゴシック" charset="-128"/>
            </a:endParaRPr>
          </a:p>
          <a:p>
            <a:pPr marL="0" indent="0">
              <a:buNone/>
              <a:tabLst>
                <a:tab pos="6908800" algn="ctr"/>
                <a:tab pos="8077200" algn="r"/>
              </a:tabLst>
            </a:pPr>
            <a:r>
              <a:rPr lang="en-US" sz="2000" dirty="0" smtClean="0">
                <a:ea typeface="ＭＳ Ｐゴシック" charset="-128"/>
              </a:rPr>
              <a:t>This presentation’s objective is to present The Open group’s Legacy to SOA </a:t>
            </a:r>
            <a:r>
              <a:rPr lang="en-US" sz="2000" dirty="0" smtClean="0">
                <a:ea typeface="ＭＳ Ｐゴシック" charset="-128"/>
              </a:rPr>
              <a:t>Evolution Guide </a:t>
            </a:r>
            <a:r>
              <a:rPr lang="en-US" sz="2000" dirty="0" smtClean="0">
                <a:ea typeface="ＭＳ Ｐゴシック" charset="-128"/>
              </a:rPr>
              <a:t>in tutorial format. </a:t>
            </a:r>
          </a:p>
          <a:p>
            <a:pPr marL="0" indent="0">
              <a:buNone/>
              <a:tabLst>
                <a:tab pos="6908800" algn="ctr"/>
                <a:tab pos="8077200" algn="r"/>
              </a:tabLst>
            </a:pPr>
            <a:endParaRPr lang="en-US" sz="2000" dirty="0" smtClean="0">
              <a:ea typeface="ＭＳ Ｐゴシック" charset="-128"/>
            </a:endParaRPr>
          </a:p>
          <a:p>
            <a:pPr marL="0" indent="0">
              <a:buNone/>
              <a:tabLst>
                <a:tab pos="6908800" algn="ctr"/>
                <a:tab pos="8077200" algn="r"/>
              </a:tabLst>
            </a:pPr>
            <a:r>
              <a:rPr lang="en-US" sz="2000" dirty="0" smtClean="0">
                <a:ea typeface="ＭＳ Ｐゴシック" charset="-128"/>
              </a:rPr>
              <a:t>Intended audience for this tutorial are, SOA project managers, solution architects, migration planners, marketing executives, presales personnel and SOA beginners. </a:t>
            </a:r>
          </a:p>
          <a:p>
            <a:pPr marL="0" indent="0">
              <a:buNone/>
              <a:tabLst>
                <a:tab pos="6908800" algn="ctr"/>
                <a:tab pos="8077200" algn="r"/>
              </a:tabLst>
            </a:pPr>
            <a:endParaRPr lang="en-US" sz="2000" b="1" dirty="0" smtClean="0">
              <a:ea typeface="ＭＳ Ｐゴシック" charset="-128"/>
            </a:endParaRPr>
          </a:p>
          <a:p>
            <a:pPr marL="0" indent="0">
              <a:buNone/>
              <a:tabLst>
                <a:tab pos="6908800" algn="ctr"/>
                <a:tab pos="8077200" algn="r"/>
              </a:tabLst>
            </a:pPr>
            <a:endParaRPr lang="en-US" sz="2000" b="1" dirty="0" smtClean="0">
              <a:ea typeface="ＭＳ Ｐゴシック" charset="-128"/>
            </a:endParaRPr>
          </a:p>
          <a:p>
            <a:pPr marL="0" indent="0">
              <a:buNone/>
              <a:tabLst>
                <a:tab pos="6908800" algn="ctr"/>
                <a:tab pos="8077200" algn="r"/>
              </a:tabLst>
            </a:pPr>
            <a:r>
              <a:rPr lang="en-US" sz="2000" b="1" i="1" dirty="0" smtClean="0">
                <a:ea typeface="ＭＳ Ｐゴシック" charset="-128"/>
              </a:rPr>
              <a:t>Disclaimer</a:t>
            </a:r>
            <a:r>
              <a:rPr lang="en-US" sz="2000" i="1" dirty="0" smtClean="0">
                <a:ea typeface="ＭＳ Ｐゴシック" charset="-128"/>
              </a:rPr>
              <a:t>:</a:t>
            </a:r>
          </a:p>
          <a:p>
            <a:pPr marL="0" indent="0">
              <a:buNone/>
              <a:tabLst>
                <a:tab pos="6908800" algn="ctr"/>
                <a:tab pos="8077200" algn="r"/>
              </a:tabLst>
            </a:pPr>
            <a:r>
              <a:rPr lang="en-US" sz="2000" i="1" dirty="0" smtClean="0">
                <a:ea typeface="ＭＳ Ｐゴシック" charset="-128"/>
              </a:rPr>
              <a:t>Content of this tutorial is based on Author’s interpretation of L2SOA guide. Author takes complete responsibility of information, presented herein. </a:t>
            </a:r>
          </a:p>
        </p:txBody>
      </p:sp>
      <p:sp>
        <p:nvSpPr>
          <p:cNvPr id="3080" name="Slide Number Placeholder 4"/>
          <p:cNvSpPr>
            <a:spLocks noGrp="1"/>
          </p:cNvSpPr>
          <p:nvPr>
            <p:ph type="sldNum" sz="quarter" idx="11"/>
          </p:nvPr>
        </p:nvSpPr>
        <p:spPr>
          <a:noFill/>
        </p:spPr>
        <p:txBody>
          <a:bodyPr/>
          <a:lstStyle/>
          <a:p>
            <a:fld id="{E4EDC6BF-9028-478D-BE19-14CCD7855D71}" type="slidenum">
              <a:rPr lang="en-US"/>
              <a:pPr/>
              <a:t>3</a:t>
            </a:fld>
            <a:endParaRPr lang="en-US"/>
          </a:p>
        </p:txBody>
      </p:sp>
      <p:sp>
        <p:nvSpPr>
          <p:cNvPr id="7" name="Footer Placeholder 3"/>
          <p:cNvSpPr txBox="1">
            <a:spLocks/>
          </p:cNvSpPr>
          <p:nvPr/>
        </p:nvSpPr>
        <p:spPr bwMode="auto">
          <a:xfrm>
            <a:off x="2133600" y="6324600"/>
            <a:ext cx="4752975" cy="350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Arial" charset="0"/>
                <a:ea typeface="+mn-ea"/>
                <a:cs typeface="Arial" charset="0"/>
              </a:rPr>
              <a:t>Legacy Evolution to SOA tutorial</a:t>
            </a:r>
            <a:endParaRPr kumimoji="0" lang="en-GB" sz="1400" b="1"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2400" dirty="0" smtClean="0">
                <a:ea typeface="ＭＳ Ｐゴシック" charset="-128"/>
              </a:rPr>
              <a:t>Case Study : Large Telecommunications Company  (Address Management) </a:t>
            </a:r>
            <a:endParaRPr lang="en-US" sz="2400"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30</a:t>
            </a:fld>
            <a:endParaRPr lang="en-US"/>
          </a:p>
        </p:txBody>
      </p:sp>
      <p:sp>
        <p:nvSpPr>
          <p:cNvPr id="6" name="Content Placeholder 5"/>
          <p:cNvSpPr>
            <a:spLocks noGrp="1"/>
          </p:cNvSpPr>
          <p:nvPr>
            <p:ph idx="1"/>
          </p:nvPr>
        </p:nvSpPr>
        <p:spPr>
          <a:xfrm>
            <a:off x="251520" y="1125538"/>
            <a:ext cx="8640960" cy="1998662"/>
          </a:xfrm>
        </p:spPr>
        <p:txBody>
          <a:bodyPr/>
          <a:lstStyle/>
          <a:p>
            <a:pPr>
              <a:buNone/>
            </a:pPr>
            <a:r>
              <a:rPr lang="en-US" dirty="0" smtClean="0"/>
              <a:t>To-Be Architecture </a:t>
            </a:r>
          </a:p>
          <a:p>
            <a:pPr>
              <a:buNone/>
            </a:pPr>
            <a:endParaRPr lang="en-US" sz="1800" dirty="0"/>
          </a:p>
        </p:txBody>
      </p:sp>
      <p:pic>
        <p:nvPicPr>
          <p:cNvPr id="1027" name="Picture 3"/>
          <p:cNvPicPr>
            <a:picLocks noChangeAspect="1" noChangeArrowheads="1"/>
          </p:cNvPicPr>
          <p:nvPr/>
        </p:nvPicPr>
        <p:blipFill>
          <a:blip r:embed="rId3" cstate="print"/>
          <a:srcRect/>
          <a:stretch>
            <a:fillRect/>
          </a:stretch>
        </p:blipFill>
        <p:spPr bwMode="auto">
          <a:xfrm>
            <a:off x="0" y="2133600"/>
            <a:ext cx="2971800" cy="2057399"/>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3733800" y="1524000"/>
            <a:ext cx="5153025" cy="3101248"/>
          </a:xfrm>
          <a:prstGeom prst="rect">
            <a:avLst/>
          </a:prstGeom>
          <a:noFill/>
          <a:ln w="9525">
            <a:noFill/>
            <a:miter lim="800000"/>
            <a:headEnd/>
            <a:tailEnd/>
          </a:ln>
          <a:effectLst/>
        </p:spPr>
      </p:pic>
      <p:sp>
        <p:nvSpPr>
          <p:cNvPr id="8" name="Right Arrow 7"/>
          <p:cNvSpPr/>
          <p:nvPr/>
        </p:nvSpPr>
        <p:spPr bwMode="auto">
          <a:xfrm>
            <a:off x="3124200" y="2971800"/>
            <a:ext cx="762000" cy="685800"/>
          </a:xfrm>
          <a:prstGeom prst="rightArrow">
            <a:avLst/>
          </a:prstGeom>
          <a:solidFill>
            <a:schemeClr val="tx2">
              <a:lumMod val="60000"/>
              <a:lumOff val="40000"/>
            </a:schemeClr>
          </a:solidFill>
          <a:ln w="25400" cap="flat" cmpd="sng" algn="ctr">
            <a:solidFill>
              <a:schemeClr val="tx1"/>
            </a:solidFill>
            <a:prstDash val="solid"/>
            <a:round/>
            <a:headEnd type="none" w="sm" len="sm"/>
            <a:tailEnd type="none" w="sm" len="sm"/>
          </a:ln>
          <a:effectLst/>
        </p:spPr>
        <p:txBody>
          <a:bodyPr vert="horz" wrap="square" lIns="91440" tIns="45720" rIns="91440" bIns="45720" rtlCol="0" anchor="t" compatLnSpc="1"/>
          <a:lstStyle/>
          <a:p>
            <a:pPr marL="0" marR="0" indent="0" algn="l" defTabSz="914400" rtl="0" eaLnBrk="1" fontAlgn="base" latinLnBrk="0" hangingPunct="1">
              <a:lnSpc>
                <a:spcPct val="100000"/>
              </a:lnSpc>
              <a:spcBef>
                <a:spcPct val="0"/>
              </a:spcBef>
              <a:spcAft>
                <a:spcPct val="0"/>
              </a:spcAft>
              <a:buNone/>
              <a:tabLst/>
            </a:pPr>
            <a:endParaRPr kumimoji="0" lang="en-US" sz="2000" b="0" i="0" u="none" strike="noStrike" baseline="0">
              <a:solidFill>
                <a:schemeClr val="tx1">
                  <a:alpha val="100000"/>
                </a:schemeClr>
              </a:solidFill>
              <a:effectLst/>
              <a:latin typeface="Verdana"/>
            </a:endParaRPr>
          </a:p>
        </p:txBody>
      </p:sp>
      <p:sp>
        <p:nvSpPr>
          <p:cNvPr id="9" name="TextBox 8"/>
          <p:cNvSpPr txBox="1"/>
          <p:nvPr/>
        </p:nvSpPr>
        <p:spPr>
          <a:xfrm>
            <a:off x="381000" y="4495800"/>
            <a:ext cx="1017971" cy="400110"/>
          </a:xfrm>
          <a:prstGeom prst="rect">
            <a:avLst/>
          </a:prstGeom>
          <a:noFill/>
        </p:spPr>
        <p:txBody>
          <a:bodyPr wrap="none" rtlCol="0">
            <a:spAutoFit/>
          </a:bodyPr>
          <a:lstStyle/>
          <a:p>
            <a:r>
              <a:rPr lang="en-US" dirty="0" smtClean="0"/>
              <a:t>AS-IS </a:t>
            </a:r>
            <a:endParaRPr lang="en-US" dirty="0"/>
          </a:p>
        </p:txBody>
      </p:sp>
      <p:sp>
        <p:nvSpPr>
          <p:cNvPr id="10" name="TextBox 9"/>
          <p:cNvSpPr txBox="1"/>
          <p:nvPr/>
        </p:nvSpPr>
        <p:spPr>
          <a:xfrm>
            <a:off x="5105400" y="4572000"/>
            <a:ext cx="1016304" cy="400110"/>
          </a:xfrm>
          <a:prstGeom prst="rect">
            <a:avLst/>
          </a:prstGeom>
          <a:noFill/>
        </p:spPr>
        <p:txBody>
          <a:bodyPr wrap="none" rtlCol="0">
            <a:spAutoFit/>
          </a:bodyPr>
          <a:lstStyle/>
          <a:p>
            <a:r>
              <a:rPr lang="en-US" dirty="0" smtClean="0"/>
              <a:t>To-BE </a:t>
            </a:r>
            <a:endParaRPr lang="en-US" dirty="0"/>
          </a:p>
        </p:txBody>
      </p:sp>
      <p:sp>
        <p:nvSpPr>
          <p:cNvPr id="11" name="TextBox 10"/>
          <p:cNvSpPr txBox="1"/>
          <p:nvPr/>
        </p:nvSpPr>
        <p:spPr>
          <a:xfrm>
            <a:off x="533400" y="5562600"/>
            <a:ext cx="5759910" cy="584775"/>
          </a:xfrm>
          <a:prstGeom prst="rect">
            <a:avLst/>
          </a:prstGeom>
          <a:noFill/>
        </p:spPr>
        <p:txBody>
          <a:bodyPr wrap="none" rtlCol="0">
            <a:spAutoFit/>
          </a:bodyPr>
          <a:lstStyle/>
          <a:p>
            <a:r>
              <a:rPr lang="en-US" sz="1600" b="1" dirty="0" smtClean="0"/>
              <a:t>For more details, Please read</a:t>
            </a:r>
          </a:p>
          <a:p>
            <a:r>
              <a:rPr lang="en-US" sz="1600" b="1" dirty="0" smtClean="0"/>
              <a:t>The Open Group guide : Legacy Evolution to </a:t>
            </a:r>
            <a:r>
              <a:rPr lang="en-US" sz="1600" b="1" dirty="0" err="1" smtClean="0"/>
              <a:t>SoA</a:t>
            </a:r>
            <a:endParaRPr lang="en-US" sz="1600" b="1"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dirty="0" smtClean="0">
                <a:ea typeface="ＭＳ Ｐゴシック" charset="-128"/>
              </a:rPr>
              <a:t>Summary</a:t>
            </a:r>
            <a:endParaRPr lang="en-US" dirty="0" smtClean="0">
              <a:ea typeface="ＭＳ Ｐゴシック" charset="-128"/>
            </a:endParaRPr>
          </a:p>
        </p:txBody>
      </p:sp>
      <p:sp>
        <p:nvSpPr>
          <p:cNvPr id="4" name="Footer Placeholder 3"/>
          <p:cNvSpPr>
            <a:spLocks noGrp="1"/>
          </p:cNvSpPr>
          <p:nvPr>
            <p:ph type="ftr" sz="quarter" idx="10"/>
          </p:nvPr>
        </p:nvSpPr>
        <p:spPr>
          <a:xfrm>
            <a:off x="2133600" y="63246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31</a:t>
            </a:fld>
            <a:endParaRPr lang="en-US"/>
          </a:p>
        </p:txBody>
      </p:sp>
      <p:sp>
        <p:nvSpPr>
          <p:cNvPr id="6" name="Content Placeholder 5"/>
          <p:cNvSpPr>
            <a:spLocks noGrp="1"/>
          </p:cNvSpPr>
          <p:nvPr>
            <p:ph idx="1"/>
          </p:nvPr>
        </p:nvSpPr>
        <p:spPr>
          <a:xfrm>
            <a:off x="228600" y="609600"/>
            <a:ext cx="8640960" cy="5111750"/>
          </a:xfrm>
        </p:spPr>
        <p:txBody>
          <a:bodyPr/>
          <a:lstStyle/>
          <a:p>
            <a:pPr>
              <a:buNone/>
            </a:pPr>
            <a:endParaRPr lang="en-US" sz="2800" dirty="0" smtClean="0"/>
          </a:p>
          <a:p>
            <a:r>
              <a:rPr lang="en-GB" sz="1800" dirty="0" smtClean="0">
                <a:cs typeface="Arial" pitchFamily="34" charset="0"/>
              </a:rPr>
              <a:t>The main goal of Legacy to SOA guide is </a:t>
            </a:r>
            <a:r>
              <a:rPr lang="en-US" sz="1800" dirty="0" smtClean="0"/>
              <a:t>to leverage the collective experiences of L2SOA practitioners to develop legacy evolution best practices and lessons learned to improve the success of L2SOA implementations.</a:t>
            </a:r>
            <a:endParaRPr lang="en-GB" sz="1800" dirty="0" smtClean="0"/>
          </a:p>
          <a:p>
            <a:endParaRPr lang="en-GB" sz="1800" dirty="0" smtClean="0"/>
          </a:p>
          <a:p>
            <a:r>
              <a:rPr lang="en-GB" sz="1800" dirty="0" smtClean="0"/>
              <a:t>Business, Functional Usability and Technology are key drivers for Legacy to SOA initiated modernization. </a:t>
            </a:r>
          </a:p>
          <a:p>
            <a:pPr>
              <a:buNone/>
            </a:pPr>
            <a:endParaRPr lang="en-US" sz="1800" dirty="0" smtClean="0"/>
          </a:p>
          <a:p>
            <a:r>
              <a:rPr lang="en-US" sz="1800" dirty="0" smtClean="0"/>
              <a:t>The TOGAF (ADM) combined with TOGAF SOA Guide provides stepwise approach for L2SOA transformation engagements. </a:t>
            </a:r>
          </a:p>
          <a:p>
            <a:pPr>
              <a:buNone/>
            </a:pPr>
            <a:endParaRPr lang="en-US" sz="1800" dirty="0" smtClean="0"/>
          </a:p>
          <a:p>
            <a:r>
              <a:rPr lang="en-US" sz="1800" dirty="0" smtClean="0"/>
              <a:t>SOA initiative has to be measured for ROI and other performance concerns, using industry standard metrics. </a:t>
            </a:r>
          </a:p>
          <a:p>
            <a:endParaRPr lang="en-US" sz="1800" dirty="0" smtClean="0"/>
          </a:p>
          <a:p>
            <a:r>
              <a:rPr lang="en-US" sz="1800" dirty="0" smtClean="0"/>
              <a:t>Key SOA Modernization Strategies for Legacy transformation are Service Enablement, Language Conversion, Re-Architect and Re-hosting of Applications. Organization can adapt single or more modernization strategies based on the system requirement. </a:t>
            </a:r>
          </a:p>
          <a:p>
            <a:pPr>
              <a:buNone/>
            </a:pPr>
            <a:endParaRPr lang="en-US" sz="1800" dirty="0" smtClean="0"/>
          </a:p>
          <a:p>
            <a:pPr>
              <a:buNone/>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dirty="0" smtClean="0">
                <a:ea typeface="ＭＳ Ｐゴシック" charset="-128"/>
              </a:rPr>
              <a:t>Summary</a:t>
            </a:r>
            <a:endParaRPr lang="en-US" dirty="0" smtClean="0">
              <a:ea typeface="ＭＳ Ｐゴシック" charset="-128"/>
            </a:endParaRPr>
          </a:p>
        </p:txBody>
      </p:sp>
      <p:sp>
        <p:nvSpPr>
          <p:cNvPr id="4" name="Footer Placeholder 3"/>
          <p:cNvSpPr>
            <a:spLocks noGrp="1"/>
          </p:cNvSpPr>
          <p:nvPr>
            <p:ph type="ftr" sz="quarter" idx="10"/>
          </p:nvPr>
        </p:nvSpPr>
        <p:spPr>
          <a:xfrm>
            <a:off x="2209800" y="6248400"/>
            <a:ext cx="4752975" cy="350837"/>
          </a:xfrm>
        </p:spPr>
        <p:txBody>
          <a:bodyPr/>
          <a:lstStyle/>
          <a:p>
            <a:pPr>
              <a:defRPr/>
            </a:pPr>
            <a:r>
              <a:rPr lang="en-GB" dirty="0" smtClean="0"/>
              <a:t>Legacy Evolution to SOA tutorial</a:t>
            </a:r>
          </a:p>
          <a:p>
            <a:pPr>
              <a:defRPr/>
            </a:pPr>
            <a:endParaRPr lang="en-US" dirty="0"/>
          </a:p>
        </p:txBody>
      </p:sp>
      <p:sp>
        <p:nvSpPr>
          <p:cNvPr id="29701" name="Slide Number Placeholder 4"/>
          <p:cNvSpPr>
            <a:spLocks noGrp="1"/>
          </p:cNvSpPr>
          <p:nvPr>
            <p:ph type="sldNum" sz="quarter" idx="11"/>
          </p:nvPr>
        </p:nvSpPr>
        <p:spPr>
          <a:noFill/>
        </p:spPr>
        <p:txBody>
          <a:bodyPr/>
          <a:lstStyle/>
          <a:p>
            <a:fld id="{DD5A8311-67A9-4F62-8F4F-74DE7E503723}" type="slidenum">
              <a:rPr lang="en-US"/>
              <a:pPr/>
              <a:t>32</a:t>
            </a:fld>
            <a:endParaRPr lang="en-US"/>
          </a:p>
        </p:txBody>
      </p:sp>
      <p:sp>
        <p:nvSpPr>
          <p:cNvPr id="6" name="Content Placeholder 5"/>
          <p:cNvSpPr>
            <a:spLocks noGrp="1"/>
          </p:cNvSpPr>
          <p:nvPr>
            <p:ph idx="1"/>
          </p:nvPr>
        </p:nvSpPr>
        <p:spPr>
          <a:xfrm>
            <a:off x="198240" y="762000"/>
            <a:ext cx="8640960" cy="5111750"/>
          </a:xfrm>
        </p:spPr>
        <p:txBody>
          <a:bodyPr/>
          <a:lstStyle/>
          <a:p>
            <a:endParaRPr lang="en-US" sz="2800" dirty="0" smtClean="0"/>
          </a:p>
          <a:p>
            <a:r>
              <a:rPr lang="en-GB" sz="1800" dirty="0" smtClean="0"/>
              <a:t>Enterprise Integration Patterns(EIP) are the Design Patterns  that facilitate the system  integration framework for Legacy to SOA evolution. Each EIP pattern has different cost and complexity measures. </a:t>
            </a:r>
          </a:p>
          <a:p>
            <a:endParaRPr lang="en-US" sz="1800" dirty="0" smtClean="0"/>
          </a:p>
          <a:p>
            <a:r>
              <a:rPr lang="en-GB" sz="1800" dirty="0" smtClean="0"/>
              <a:t>SOA initiative have impact on existing organizational policies, process and resource planning. The Open Group SOA Governance Framework’s goal is to enable organizations to define and deploy their own focused and customized SOA governance model.</a:t>
            </a:r>
          </a:p>
          <a:p>
            <a:pPr>
              <a:buNone/>
            </a:pPr>
            <a:endParaRPr lang="en-US" sz="1800" dirty="0" smtClean="0"/>
          </a:p>
          <a:p>
            <a:pPr>
              <a:spcBef>
                <a:spcPts val="0"/>
              </a:spcBef>
            </a:pPr>
            <a:r>
              <a:rPr lang="en-US" sz="1800" dirty="0" smtClean="0"/>
              <a:t>SOA as  a loosely-coupled architecture, requires a solid and robust security model. </a:t>
            </a:r>
          </a:p>
          <a:p>
            <a:endParaRPr lang="en-US" sz="1800" dirty="0" smtClean="0"/>
          </a:p>
          <a:p>
            <a:r>
              <a:rPr lang="en-US" sz="1800" dirty="0" smtClean="0"/>
              <a:t>For more details, Please read: The Open Group Guide : Legacy Evolution to SOA ( </a:t>
            </a:r>
            <a:r>
              <a:rPr lang="en-US" sz="1800" dirty="0" smtClean="0">
                <a:hlinkClick r:id="rId3"/>
              </a:rPr>
              <a:t>https://www2.opengroup.org/ogsys/publications/viewDocument.html?publicationid=12590&amp;documentid=11481</a:t>
            </a:r>
            <a:r>
              <a:rPr lang="en-US" sz="1800" dirty="0" smtClean="0"/>
              <a:t> )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a:spLocks noGrp="1"/>
          </p:cNvSpPr>
          <p:nvPr>
            <p:ph type="sldNum" sz="quarter" idx="11"/>
          </p:nvPr>
        </p:nvSpPr>
        <p:spPr>
          <a:noFill/>
        </p:spPr>
        <p:txBody>
          <a:bodyPr/>
          <a:lstStyle/>
          <a:p>
            <a:fld id="{19978324-13A9-461F-A803-656040A65B80}" type="slidenum">
              <a:rPr lang="en-US"/>
              <a:pPr/>
              <a:t>33</a:t>
            </a:fld>
            <a:endParaRPr lang="en-US"/>
          </a:p>
        </p:txBody>
      </p:sp>
      <p:sp>
        <p:nvSpPr>
          <p:cNvPr id="6" name="Content Placeholder 2"/>
          <p:cNvSpPr>
            <a:spLocks noGrp="1"/>
          </p:cNvSpPr>
          <p:nvPr>
            <p:ph idx="4294967295"/>
          </p:nvPr>
        </p:nvSpPr>
        <p:spPr>
          <a:xfrm>
            <a:off x="0" y="1327150"/>
            <a:ext cx="8642350" cy="4910138"/>
          </a:xfrm>
        </p:spPr>
        <p:txBody>
          <a:bodyPr/>
          <a:lstStyle/>
          <a:p>
            <a:pPr algn="ctr" eaLnBrk="1" hangingPunct="1">
              <a:spcBef>
                <a:spcPts val="0"/>
              </a:spcBef>
              <a:buFont typeface="Wingdings" pitchFamily="2" charset="2"/>
              <a:buNone/>
              <a:defRPr/>
            </a:pPr>
            <a:r>
              <a:rPr lang="en-GB" sz="4800" dirty="0" smtClean="0">
                <a:ea typeface="+mn-ea"/>
                <a:cs typeface="+mn-cs"/>
              </a:rPr>
              <a:t>Questions please</a:t>
            </a:r>
          </a:p>
          <a:p>
            <a:pPr marL="0" algn="ctr" eaLnBrk="1" hangingPunct="1">
              <a:buFont typeface="Wingdings" pitchFamily="2" charset="2"/>
              <a:buNone/>
              <a:defRPr/>
            </a:pPr>
            <a:r>
              <a:rPr lang="en-GB" sz="20000" b="1" dirty="0" smtClean="0">
                <a:solidFill>
                  <a:srgbClr val="FF0000"/>
                </a:solidFill>
                <a:ea typeface="+mn-ea"/>
                <a:cs typeface="+mn-cs"/>
              </a:rPr>
              <a:t>?</a:t>
            </a:r>
            <a:endParaRPr lang="en-US" sz="20000" b="1" dirty="0">
              <a:solidFill>
                <a:srgbClr val="FF0000"/>
              </a:solidFill>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r>
              <a:rPr lang="en-GB" sz="2800" dirty="0" smtClean="0">
                <a:ea typeface="ＭＳ Ｐゴシック" charset="-128"/>
              </a:rPr>
              <a:t>What Will you learn </a:t>
            </a:r>
          </a:p>
        </p:txBody>
      </p:sp>
      <p:sp>
        <p:nvSpPr>
          <p:cNvPr id="3078" name="Content Placeholder 2"/>
          <p:cNvSpPr>
            <a:spLocks noGrp="1"/>
          </p:cNvSpPr>
          <p:nvPr>
            <p:ph idx="1"/>
          </p:nvPr>
        </p:nvSpPr>
        <p:spPr>
          <a:xfrm>
            <a:off x="304800" y="762000"/>
            <a:ext cx="8642350" cy="5111750"/>
          </a:xfrm>
        </p:spPr>
        <p:txBody>
          <a:bodyPr/>
          <a:lstStyle/>
          <a:p>
            <a:pPr marL="0" indent="0" algn="just">
              <a:buNone/>
              <a:tabLst>
                <a:tab pos="6908800" algn="ctr"/>
                <a:tab pos="8077200" algn="r"/>
              </a:tabLst>
            </a:pPr>
            <a:endParaRPr lang="en-GB" sz="1800" b="1" dirty="0" smtClean="0">
              <a:ea typeface="ＭＳ Ｐゴシック" charset="-128"/>
            </a:endParaRPr>
          </a:p>
          <a:p>
            <a:pPr marL="91440" indent="0" algn="just">
              <a:tabLst>
                <a:tab pos="6908800" algn="ctr"/>
                <a:tab pos="8077200" algn="r"/>
              </a:tabLst>
            </a:pPr>
            <a:r>
              <a:rPr lang="en-GB" b="1" dirty="0" smtClean="0">
                <a:ea typeface="ＭＳ Ｐゴシック" charset="-128"/>
              </a:rPr>
              <a:t> Introduction to L2SOA guide</a:t>
            </a:r>
          </a:p>
          <a:p>
            <a:pPr marL="91440" indent="0" algn="just">
              <a:spcAft>
                <a:spcPts val="600"/>
              </a:spcAft>
              <a:tabLst>
                <a:tab pos="6912864" algn="ctr"/>
                <a:tab pos="8074152" algn="r"/>
              </a:tabLst>
            </a:pPr>
            <a:r>
              <a:rPr lang="en-GB" b="1" dirty="0" smtClean="0">
                <a:ea typeface="ＭＳ Ｐゴシック" charset="-128"/>
              </a:rPr>
              <a:t> Overview</a:t>
            </a:r>
          </a:p>
          <a:p>
            <a:pPr marL="91440" indent="0" algn="just">
              <a:tabLst>
                <a:tab pos="6908800" algn="ctr"/>
                <a:tab pos="8077200" algn="r"/>
              </a:tabLst>
            </a:pPr>
            <a:r>
              <a:rPr lang="en-GB" b="1" dirty="0" smtClean="0">
                <a:ea typeface="ＭＳ Ｐゴシック" charset="-128"/>
              </a:rPr>
              <a:t> Drivers for Legacy Modernization</a:t>
            </a:r>
          </a:p>
          <a:p>
            <a:pPr marL="91440" indent="0" algn="just">
              <a:tabLst>
                <a:tab pos="6908800" algn="ctr"/>
                <a:tab pos="8077200" algn="r"/>
              </a:tabLst>
            </a:pPr>
            <a:r>
              <a:rPr lang="en-US" b="1" dirty="0" smtClean="0"/>
              <a:t> Approach to Enable L2SOA</a:t>
            </a:r>
            <a:endParaRPr lang="en-GB" b="1" dirty="0" smtClean="0">
              <a:ea typeface="ＭＳ Ｐゴシック" charset="-128"/>
            </a:endParaRPr>
          </a:p>
          <a:p>
            <a:pPr marL="91440" indent="0" algn="just">
              <a:tabLst>
                <a:tab pos="6908800" algn="ctr"/>
                <a:tab pos="8077200" algn="r"/>
              </a:tabLst>
            </a:pPr>
            <a:r>
              <a:rPr lang="en-GB" b="1" dirty="0" smtClean="0">
                <a:ea typeface="ＭＳ Ｐゴシック" charset="-128"/>
              </a:rPr>
              <a:t> </a:t>
            </a:r>
            <a:r>
              <a:rPr lang="en-US" b="1" dirty="0" smtClean="0">
                <a:ea typeface="ＭＳ Ｐゴシック" charset="-128"/>
              </a:rPr>
              <a:t>Key SOA Principles</a:t>
            </a:r>
            <a:endParaRPr lang="en-GB" b="1" dirty="0" smtClean="0">
              <a:ea typeface="ＭＳ Ｐゴシック" charset="-128"/>
            </a:endParaRPr>
          </a:p>
          <a:p>
            <a:pPr marL="91440" indent="0" algn="just">
              <a:tabLst>
                <a:tab pos="6908800" algn="ctr"/>
                <a:tab pos="8077200" algn="r"/>
              </a:tabLst>
            </a:pPr>
            <a:r>
              <a:rPr lang="en-US" b="1" dirty="0" smtClean="0"/>
              <a:t> Metrics for L2SOA Engagement</a:t>
            </a:r>
            <a:endParaRPr lang="en-US" b="1" dirty="0" smtClean="0">
              <a:ea typeface="ＭＳ Ｐゴシック" charset="-128"/>
            </a:endParaRPr>
          </a:p>
          <a:p>
            <a:pPr marL="91440" indent="0" algn="just">
              <a:tabLst>
                <a:tab pos="6908800" algn="ctr"/>
                <a:tab pos="8077200" algn="r"/>
              </a:tabLst>
            </a:pPr>
            <a:r>
              <a:rPr lang="en-GB" b="1" dirty="0" smtClean="0">
                <a:ea typeface="ＭＳ Ｐゴシック" charset="-128"/>
              </a:rPr>
              <a:t> </a:t>
            </a:r>
            <a:r>
              <a:rPr lang="en-US" b="1" dirty="0" smtClean="0"/>
              <a:t>Modernization Strategies</a:t>
            </a:r>
            <a:endParaRPr lang="en-GB" b="1" dirty="0" smtClean="0">
              <a:ea typeface="ＭＳ Ｐゴシック" charset="-128"/>
            </a:endParaRPr>
          </a:p>
          <a:p>
            <a:pPr marL="91440" indent="0" algn="just">
              <a:tabLst>
                <a:tab pos="6908800" algn="ctr"/>
                <a:tab pos="8077200" algn="r"/>
              </a:tabLst>
            </a:pPr>
            <a:r>
              <a:rPr lang="en-US" b="1" dirty="0" smtClean="0">
                <a:ea typeface="ＭＳ Ｐゴシック" charset="-128"/>
              </a:rPr>
              <a:t> EIP Pattern-Based SI Approach</a:t>
            </a:r>
          </a:p>
          <a:p>
            <a:pPr marL="91440" indent="0" algn="just">
              <a:tabLst>
                <a:tab pos="6908800" algn="ctr"/>
                <a:tab pos="8077200" algn="r"/>
              </a:tabLst>
            </a:pPr>
            <a:r>
              <a:rPr lang="en-GB" b="1" dirty="0" smtClean="0">
                <a:ea typeface="ＭＳ Ｐゴシック" charset="-128"/>
              </a:rPr>
              <a:t> Organization and Process</a:t>
            </a:r>
            <a:r>
              <a:rPr lang="en-US" b="1" dirty="0" smtClean="0">
                <a:ea typeface="ＭＳ Ｐゴシック" charset="-128"/>
              </a:rPr>
              <a:t> </a:t>
            </a:r>
          </a:p>
          <a:p>
            <a:pPr marL="91440" indent="0" algn="just">
              <a:tabLst>
                <a:tab pos="6908800" algn="ctr"/>
                <a:tab pos="8077200" algn="r"/>
              </a:tabLst>
            </a:pPr>
            <a:r>
              <a:rPr lang="en-GB" b="1" dirty="0" smtClean="0">
                <a:ea typeface="ＭＳ Ｐゴシック" charset="-128"/>
              </a:rPr>
              <a:t> SOA Governance Reference Model</a:t>
            </a:r>
          </a:p>
          <a:p>
            <a:pPr marL="91440" indent="0" algn="just">
              <a:tabLst>
                <a:tab pos="6908800" algn="ctr"/>
                <a:tab pos="8077200" algn="r"/>
              </a:tabLst>
            </a:pPr>
            <a:r>
              <a:rPr lang="en-GB" b="1" dirty="0" smtClean="0">
                <a:ea typeface="ＭＳ Ｐゴシック" charset="-128"/>
              </a:rPr>
              <a:t> SOA  &amp; Security</a:t>
            </a:r>
          </a:p>
          <a:p>
            <a:pPr marL="0" indent="0">
              <a:buNone/>
              <a:tabLst>
                <a:tab pos="6908800" algn="ctr"/>
                <a:tab pos="8077200" algn="r"/>
              </a:tabLst>
            </a:pPr>
            <a:endParaRPr lang="en-GB" sz="2000" dirty="0" smtClean="0">
              <a:ea typeface="ＭＳ Ｐゴシック" charset="-128"/>
            </a:endParaRPr>
          </a:p>
          <a:p>
            <a:pPr marL="0" indent="0">
              <a:buNone/>
              <a:tabLst>
                <a:tab pos="6908800" algn="ctr"/>
                <a:tab pos="8077200" algn="r"/>
              </a:tabLst>
            </a:pPr>
            <a:endParaRPr lang="en-US" sz="2000" dirty="0" smtClean="0">
              <a:ea typeface="ＭＳ Ｐゴシック" charset="-128"/>
            </a:endParaRPr>
          </a:p>
          <a:p>
            <a:pPr marL="0" indent="0">
              <a:buNone/>
              <a:tabLst>
                <a:tab pos="6908800" algn="ctr"/>
                <a:tab pos="8077200" algn="r"/>
              </a:tabLst>
            </a:pPr>
            <a:endParaRPr lang="en-US" sz="2000" dirty="0" smtClean="0">
              <a:ea typeface="ＭＳ Ｐゴシック" charset="-128"/>
            </a:endParaRPr>
          </a:p>
        </p:txBody>
      </p:sp>
      <p:sp>
        <p:nvSpPr>
          <p:cNvPr id="3080" name="Slide Number Placeholder 4"/>
          <p:cNvSpPr>
            <a:spLocks noGrp="1"/>
          </p:cNvSpPr>
          <p:nvPr>
            <p:ph type="sldNum" sz="quarter" idx="11"/>
          </p:nvPr>
        </p:nvSpPr>
        <p:spPr>
          <a:noFill/>
        </p:spPr>
        <p:txBody>
          <a:bodyPr/>
          <a:lstStyle/>
          <a:p>
            <a:fld id="{E4EDC6BF-9028-478D-BE19-14CCD7855D71}" type="slidenum">
              <a:rPr lang="en-US"/>
              <a:pPr/>
              <a:t>4</a:t>
            </a:fld>
            <a:endParaRPr lang="en-US"/>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2000" dirty="0" smtClean="0"/>
              <a:t>Legacy Evolution to SOA (L2SOA), is a Open Group guide and has been developed by the L2SOA project of the SOA Work Group. </a:t>
            </a:r>
            <a:r>
              <a:rPr lang="en-GB" sz="2000" dirty="0" smtClean="0">
                <a:cs typeface="Arial" pitchFamily="34" charset="0"/>
              </a:rPr>
              <a:t> </a:t>
            </a:r>
          </a:p>
          <a:p>
            <a:pPr>
              <a:buClr>
                <a:srgbClr val="0099CC"/>
              </a:buClr>
            </a:pPr>
            <a:endParaRPr lang="en-GB" sz="2000" dirty="0" smtClean="0">
              <a:cs typeface="Arial" pitchFamily="34" charset="0"/>
            </a:endParaRPr>
          </a:p>
          <a:p>
            <a:pPr>
              <a:buClr>
                <a:srgbClr val="0099CC"/>
              </a:buClr>
            </a:pPr>
            <a:r>
              <a:rPr lang="en-GB" sz="2000" dirty="0" smtClean="0">
                <a:cs typeface="Arial" pitchFamily="34" charset="0"/>
              </a:rPr>
              <a:t>The main goal of Legacy to SOA guide is </a:t>
            </a:r>
            <a:r>
              <a:rPr lang="en-US" sz="2000" dirty="0" smtClean="0"/>
              <a:t>to leverage the collective experiences of L2SOA practitioners to develop legacy evolution best practices and lessons learned to improve the success of L2SOA implementations.</a:t>
            </a:r>
          </a:p>
          <a:p>
            <a:pPr marL="0" lvl="0" indent="0">
              <a:tabLst>
                <a:tab pos="6908800" algn="ctr"/>
                <a:tab pos="8077200" algn="r"/>
              </a:tabLst>
              <a:defRPr/>
            </a:pPr>
            <a:endParaRPr lang="en-US" sz="2000" dirty="0" smtClean="0">
              <a:cs typeface="Arial" pitchFamily="34" charset="0"/>
            </a:endParaRPr>
          </a:p>
          <a:p>
            <a:pPr>
              <a:buClr>
                <a:srgbClr val="0099CC"/>
              </a:buClr>
            </a:pPr>
            <a:r>
              <a:rPr lang="en-US" sz="2000" dirty="0" smtClean="0"/>
              <a:t>It contributes to The Open Group vision of boundary less Information flow by leveraging and fostering common understanding of L2SOA among all the stakeholders( Service Providers, Vendors, System Integrators, Developers) </a:t>
            </a:r>
          </a:p>
          <a:p>
            <a:pPr>
              <a:buClr>
                <a:srgbClr val="0099CC"/>
              </a:buClr>
            </a:pPr>
            <a:endParaRPr lang="en-US" sz="2000" dirty="0" smtClean="0"/>
          </a:p>
          <a:p>
            <a:pPr>
              <a:buClr>
                <a:srgbClr val="0099CC"/>
              </a:buClr>
            </a:pPr>
            <a:r>
              <a:rPr lang="en-US" sz="2000" dirty="0" smtClean="0"/>
              <a:t>It’s content is based on real projects</a:t>
            </a:r>
            <a:endParaRPr lang="en-US" sz="2000" dirty="0"/>
          </a:p>
        </p:txBody>
      </p:sp>
      <p:sp>
        <p:nvSpPr>
          <p:cNvPr id="3" name="Slide Number Placeholder 2"/>
          <p:cNvSpPr>
            <a:spLocks noGrp="1"/>
          </p:cNvSpPr>
          <p:nvPr>
            <p:ph type="sldNum" sz="quarter" idx="11"/>
          </p:nvPr>
        </p:nvSpPr>
        <p:spPr/>
        <p:txBody>
          <a:bodyPr/>
          <a:lstStyle/>
          <a:p>
            <a:pPr>
              <a:defRPr/>
            </a:pPr>
            <a:fld id="{901568BA-BAA7-4D03-8DCE-F8BF51523442}" type="slidenum">
              <a:rPr lang="en-US" smtClean="0"/>
              <a:pPr>
                <a:defRPr/>
              </a:pPr>
              <a:t>5</a:t>
            </a:fld>
            <a:endParaRPr lang="en-US"/>
          </a:p>
        </p:txBody>
      </p:sp>
      <p:sp>
        <p:nvSpPr>
          <p:cNvPr id="4" name="Title 1"/>
          <p:cNvSpPr txBox="1">
            <a:spLocks/>
          </p:cNvSpPr>
          <p:nvPr/>
        </p:nvSpPr>
        <p:spPr>
          <a:xfrm>
            <a:off x="250825" y="188913"/>
            <a:ext cx="8642350" cy="719137"/>
          </a:xfrm>
          <a:prstGeom prst="rect">
            <a:avLst/>
          </a:prstGeom>
        </p:spPr>
        <p:txBody>
          <a:bodyPr/>
          <a:lstStyle/>
          <a:p>
            <a:pPr marL="342900" marR="0" lvl="0" indent="-342900" algn="l" defTabSz="-13873163"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088842"/>
                </a:solidFill>
                <a:effectLst/>
                <a:uLnTx/>
                <a:uFillTx/>
                <a:latin typeface="+mj-lt"/>
                <a:ea typeface="ＭＳ Ｐゴシック" charset="-128"/>
                <a:cs typeface="ＭＳ Ｐゴシック" charset="0"/>
              </a:rPr>
              <a:t>Introduction to L2SOA</a:t>
            </a:r>
            <a:r>
              <a:rPr kumimoji="0" lang="en-GB" sz="3200" b="1" i="0" u="none" strike="noStrike" kern="0" cap="none" spc="0" normalizeH="0" noProof="0" dirty="0" smtClean="0">
                <a:ln>
                  <a:noFill/>
                </a:ln>
                <a:solidFill>
                  <a:srgbClr val="088842"/>
                </a:solidFill>
                <a:effectLst/>
                <a:uLnTx/>
                <a:uFillTx/>
                <a:latin typeface="+mj-lt"/>
                <a:ea typeface="ＭＳ Ｐゴシック" charset="-128"/>
                <a:cs typeface="ＭＳ Ｐゴシック" charset="0"/>
              </a:rPr>
              <a:t> guide</a:t>
            </a:r>
            <a:r>
              <a:rPr kumimoji="0" lang="en-GB" sz="2800" b="1" i="0" u="none" strike="noStrike" kern="0" cap="none" spc="0" normalizeH="0" baseline="0" noProof="0" dirty="0" smtClean="0">
                <a:ln>
                  <a:noFill/>
                </a:ln>
                <a:solidFill>
                  <a:srgbClr val="088842"/>
                </a:solidFill>
                <a:effectLst/>
                <a:uLnTx/>
                <a:uFillTx/>
                <a:latin typeface="+mj-lt"/>
                <a:ea typeface="ＭＳ Ｐゴシック" charset="-128"/>
                <a:cs typeface="ＭＳ Ｐゴシック" charset="0"/>
              </a:rPr>
              <a:t> </a:t>
            </a:r>
          </a:p>
        </p:txBody>
      </p:sp>
      <p:sp>
        <p:nvSpPr>
          <p:cNvPr id="5" name="Content Placeholder 2"/>
          <p:cNvSpPr txBox="1">
            <a:spLocks/>
          </p:cNvSpPr>
          <p:nvPr/>
        </p:nvSpPr>
        <p:spPr>
          <a:xfrm>
            <a:off x="304800" y="685800"/>
            <a:ext cx="8642350" cy="5111750"/>
          </a:xfrm>
          <a:prstGeom prst="rect">
            <a:avLst/>
          </a:prstGeom>
        </p:spPr>
        <p:txBody>
          <a:bodyPr/>
          <a:lstStyle/>
          <a:p>
            <a:r>
              <a:rPr lang="en-US" dirty="0" smtClean="0">
                <a:latin typeface="+mn-lt"/>
              </a:rPr>
              <a:t>.</a:t>
            </a:r>
            <a:endParaRPr lang="en-US" dirty="0" smtClean="0">
              <a:latin typeface="+mn-lt"/>
              <a:cs typeface="Arial" pitchFamily="34" charset="0"/>
            </a:endParaRPr>
          </a:p>
          <a:p>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a:p>
            <a:pPr marL="0" marR="0" lvl="0" indent="0" algn="l" defTabSz="-13873163" rtl="0" eaLnBrk="1" fontAlgn="base" latinLnBrk="0" hangingPunct="1">
              <a:lnSpc>
                <a:spcPct val="100000"/>
              </a:lnSpc>
              <a:spcBef>
                <a:spcPct val="20000"/>
              </a:spcBef>
              <a:spcAft>
                <a:spcPct val="0"/>
              </a:spcAft>
              <a:buClr>
                <a:schemeClr val="accent1"/>
              </a:buClr>
              <a:buSzPct val="70000"/>
              <a:buFont typeface="Wingdings" pitchFamily="2" charset="2"/>
              <a:buNone/>
              <a:tabLst>
                <a:tab pos="6908800" algn="ctr"/>
                <a:tab pos="8077200" algn="r"/>
              </a:tabLst>
              <a:defRPr/>
            </a:pPr>
            <a:endPar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a:p>
            <a:pPr marL="0" marR="0" lvl="0" indent="0" algn="l" defTabSz="-13873163" rtl="0" eaLnBrk="1" fontAlgn="base" latinLnBrk="0" hangingPunct="1">
              <a:lnSpc>
                <a:spcPct val="100000"/>
              </a:lnSpc>
              <a:spcBef>
                <a:spcPct val="20000"/>
              </a:spcBef>
              <a:spcAft>
                <a:spcPct val="0"/>
              </a:spcAft>
              <a:buClr>
                <a:schemeClr val="accent1"/>
              </a:buClr>
              <a:buSzPct val="70000"/>
              <a:buFont typeface="Wingdings" pitchFamily="2" charset="2"/>
              <a:buNone/>
              <a:tabLst>
                <a:tab pos="6908800" algn="ctr"/>
                <a:tab pos="8077200" algn="r"/>
              </a:tabLst>
              <a:defRPr/>
            </a:pPr>
            <a:endPar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p:txBody>
      </p:sp>
      <p:sp>
        <p:nvSpPr>
          <p:cNvPr id="9"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p:txBody>
          <a:bodyPr/>
          <a:lstStyle/>
          <a:p>
            <a:pPr>
              <a:buNone/>
            </a:pPr>
            <a:r>
              <a:rPr lang="en-US" sz="1800" b="1" dirty="0" smtClean="0"/>
              <a:t>Legacy Application or System</a:t>
            </a:r>
          </a:p>
          <a:p>
            <a:r>
              <a:rPr lang="en-US" sz="1800" dirty="0" smtClean="0"/>
              <a:t>An information system that may be based on outdated technologies, but is critical to day-to-day operations.  (Gartner Definition) </a:t>
            </a:r>
          </a:p>
          <a:p>
            <a:r>
              <a:rPr lang="en-US" sz="1800" dirty="0" smtClean="0"/>
              <a:t>Knowledge backbone of organizations. </a:t>
            </a:r>
          </a:p>
          <a:p>
            <a:r>
              <a:rPr lang="en-US" sz="1800" dirty="0" smtClean="0"/>
              <a:t>Created in an era where integration, flexibility, and company mergers were not as prominent as they are today.</a:t>
            </a:r>
          </a:p>
          <a:p>
            <a:r>
              <a:rPr lang="en-US" sz="1800" dirty="0" smtClean="0"/>
              <a:t>Difficult to replace</a:t>
            </a:r>
          </a:p>
          <a:p>
            <a:pPr>
              <a:buNone/>
            </a:pPr>
            <a:r>
              <a:rPr lang="en-US" sz="1800" b="1" dirty="0" smtClean="0"/>
              <a:t>SOA</a:t>
            </a:r>
          </a:p>
          <a:p>
            <a:r>
              <a:rPr lang="en-US" sz="1800" dirty="0" smtClean="0"/>
              <a:t>An architectural style that supports service-orientation</a:t>
            </a:r>
          </a:p>
          <a:p>
            <a:r>
              <a:rPr lang="en-US" sz="1800" dirty="0" smtClean="0"/>
              <a:t>Enables a staged transition from a (partly) silo based system landscape towards an integrated, componentized, and shared service environment</a:t>
            </a:r>
          </a:p>
          <a:p>
            <a:r>
              <a:rPr lang="en-US" sz="1800" dirty="0" smtClean="0"/>
              <a:t>Enables Legacy modernization</a:t>
            </a:r>
          </a:p>
          <a:p>
            <a:pPr>
              <a:buNone/>
            </a:pPr>
            <a:r>
              <a:rPr lang="en-US" sz="1800" b="1" dirty="0" smtClean="0"/>
              <a:t>Legacy to SOA (L2SOA)</a:t>
            </a:r>
          </a:p>
          <a:p>
            <a:r>
              <a:rPr lang="en-US" sz="1800" dirty="0" smtClean="0"/>
              <a:t>An approach to enable legacy systems to be integrated into a silo-transcending landscape and processes using SOA</a:t>
            </a:r>
          </a:p>
          <a:p>
            <a:endParaRPr lang="en-US" dirty="0"/>
          </a:p>
        </p:txBody>
      </p:sp>
      <p:sp>
        <p:nvSpPr>
          <p:cNvPr id="4" name="Slide Number Placeholder 3"/>
          <p:cNvSpPr>
            <a:spLocks noGrp="1"/>
          </p:cNvSpPr>
          <p:nvPr>
            <p:ph type="sldNum" sz="quarter" idx="11"/>
          </p:nvPr>
        </p:nvSpPr>
        <p:spPr/>
        <p:txBody>
          <a:bodyPr/>
          <a:lstStyle/>
          <a:p>
            <a:pPr>
              <a:defRPr/>
            </a:pPr>
            <a:fld id="{F0B20869-2F37-4D05-A7A5-3A4081EB2C50}" type="slidenum">
              <a:rPr lang="en-US" smtClean="0"/>
              <a:pPr>
                <a:defRPr/>
              </a:pPr>
              <a:t>6</a:t>
            </a:fld>
            <a:endParaRPr lang="en-US"/>
          </a:p>
        </p:txBody>
      </p:sp>
      <p:sp>
        <p:nvSpPr>
          <p:cNvPr id="8"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ea typeface="ＭＳ Ｐゴシック" charset="-128"/>
              </a:rPr>
              <a:t>Drivers for Legacy Modernization</a:t>
            </a: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7</a:t>
            </a:fld>
            <a:endParaRPr lang="en-US"/>
          </a:p>
        </p:txBody>
      </p:sp>
      <p:sp>
        <p:nvSpPr>
          <p:cNvPr id="6" name="Content Placeholder 5"/>
          <p:cNvSpPr>
            <a:spLocks noGrp="1"/>
          </p:cNvSpPr>
          <p:nvPr>
            <p:ph idx="1"/>
          </p:nvPr>
        </p:nvSpPr>
        <p:spPr>
          <a:xfrm>
            <a:off x="228600" y="1143000"/>
            <a:ext cx="8640960" cy="5111750"/>
          </a:xfrm>
        </p:spPr>
        <p:txBody>
          <a:bodyPr/>
          <a:lstStyle/>
          <a:p>
            <a:r>
              <a:rPr lang="en-US" dirty="0" smtClean="0"/>
              <a:t>Drivers/concerns  for legacy  application modernization as SOA initiative, are as follows:</a:t>
            </a:r>
          </a:p>
          <a:p>
            <a:endParaRPr lang="en-US" dirty="0" smtClean="0"/>
          </a:p>
          <a:p>
            <a:pPr lvl="1"/>
            <a:r>
              <a:rPr lang="en-US" sz="3200" b="1" dirty="0" smtClean="0"/>
              <a:t>Business</a:t>
            </a:r>
          </a:p>
          <a:p>
            <a:pPr lvl="1"/>
            <a:r>
              <a:rPr lang="en-US" sz="3200" b="1" dirty="0" smtClean="0"/>
              <a:t>Function</a:t>
            </a:r>
          </a:p>
          <a:p>
            <a:pPr lvl="1"/>
            <a:r>
              <a:rPr lang="en-US" sz="3200" b="1" dirty="0" smtClean="0"/>
              <a:t>Usability</a:t>
            </a:r>
          </a:p>
          <a:p>
            <a:pPr lvl="1"/>
            <a:r>
              <a:rPr lang="en-US" sz="3200" b="1" dirty="0" smtClean="0"/>
              <a:t>Technology </a:t>
            </a:r>
          </a:p>
          <a:p>
            <a:pPr>
              <a:buNone/>
            </a:pPr>
            <a:endParaRPr lang="en-US" dirty="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ea typeface="ＭＳ Ｐゴシック" charset="-128"/>
              </a:rPr>
              <a:t>Drivers for Legacy Modernization</a:t>
            </a: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8</a:t>
            </a:fld>
            <a:endParaRPr lang="en-US"/>
          </a:p>
        </p:txBody>
      </p:sp>
      <p:sp>
        <p:nvSpPr>
          <p:cNvPr id="6" name="Content Placeholder 5"/>
          <p:cNvSpPr>
            <a:spLocks noGrp="1"/>
          </p:cNvSpPr>
          <p:nvPr>
            <p:ph idx="1"/>
          </p:nvPr>
        </p:nvSpPr>
        <p:spPr>
          <a:xfrm>
            <a:off x="228600" y="1143000"/>
            <a:ext cx="8640960" cy="5111750"/>
          </a:xfrm>
        </p:spPr>
        <p:txBody>
          <a:bodyPr/>
          <a:lstStyle/>
          <a:p>
            <a:r>
              <a:rPr lang="en-US" b="1" dirty="0" smtClean="0"/>
              <a:t>Business</a:t>
            </a:r>
          </a:p>
          <a:p>
            <a:pPr lvl="1"/>
            <a:r>
              <a:rPr lang="en-GB" sz="1800" dirty="0" smtClean="0"/>
              <a:t>Maintenance Cost higher for legacy applications</a:t>
            </a:r>
            <a:endParaRPr lang="en-US" sz="1800" dirty="0" smtClean="0"/>
          </a:p>
          <a:p>
            <a:pPr lvl="1"/>
            <a:r>
              <a:rPr lang="en-GB" sz="1800" dirty="0" smtClean="0"/>
              <a:t>Slow Time to market due to higher upgrade time</a:t>
            </a:r>
            <a:endParaRPr lang="en-US" sz="1800" dirty="0" smtClean="0"/>
          </a:p>
          <a:p>
            <a:pPr lvl="1"/>
            <a:r>
              <a:rPr lang="en-GB" sz="1800" dirty="0" smtClean="0"/>
              <a:t>Unknown dependencies among system, increasing risk of higher downtime</a:t>
            </a:r>
            <a:endParaRPr lang="en-US" sz="1800" dirty="0" smtClean="0"/>
          </a:p>
          <a:p>
            <a:pPr lvl="1"/>
            <a:r>
              <a:rPr lang="en-GB" sz="1800" dirty="0" smtClean="0"/>
              <a:t>No sufficient business process metrics</a:t>
            </a:r>
          </a:p>
          <a:p>
            <a:pPr lvl="1">
              <a:buNone/>
            </a:pPr>
            <a:endParaRPr lang="en-US" sz="2000" dirty="0" smtClean="0"/>
          </a:p>
          <a:p>
            <a:r>
              <a:rPr lang="en-US" b="1" dirty="0" smtClean="0"/>
              <a:t>Function</a:t>
            </a:r>
          </a:p>
          <a:p>
            <a:pPr lvl="1"/>
            <a:r>
              <a:rPr lang="en-GB" sz="1800" dirty="0" smtClean="0"/>
              <a:t>Restricted the interoperability because of Application’s silo architecture </a:t>
            </a:r>
            <a:endParaRPr lang="en-US" sz="1800" dirty="0" smtClean="0"/>
          </a:p>
          <a:p>
            <a:pPr lvl="1"/>
            <a:r>
              <a:rPr lang="en-GB" sz="1800" dirty="0" smtClean="0"/>
              <a:t>Non Sharable Data</a:t>
            </a:r>
            <a:endParaRPr lang="en-US" sz="1800" dirty="0" smtClean="0"/>
          </a:p>
          <a:p>
            <a:pPr lvl="1"/>
            <a:r>
              <a:rPr lang="en-GB" sz="1800" dirty="0" smtClean="0"/>
              <a:t>Limited Re-usability</a:t>
            </a:r>
            <a:endParaRPr lang="en-US" sz="1800" dirty="0" smtClean="0"/>
          </a:p>
          <a:p>
            <a:pPr lvl="1"/>
            <a:r>
              <a:rPr lang="en-GB" sz="1800" dirty="0" smtClean="0"/>
              <a:t>Similar functionality in different applications</a:t>
            </a:r>
            <a:endParaRPr lang="en-US" sz="1800" dirty="0" smtClean="0"/>
          </a:p>
          <a:p>
            <a:pPr lvl="1"/>
            <a:r>
              <a:rPr lang="en-GB" sz="1800" dirty="0" smtClean="0"/>
              <a:t>High Risk of Data inconsistency</a:t>
            </a:r>
            <a:endParaRPr lang="en-US" sz="1800" dirty="0" smtClean="0"/>
          </a:p>
          <a:p>
            <a:pPr lvl="1"/>
            <a:r>
              <a:rPr lang="en-GB" sz="1800" dirty="0" smtClean="0"/>
              <a:t>Limited Process Automation opportunities</a:t>
            </a:r>
            <a:endParaRPr lang="en-US" sz="1800" dirty="0" smtClean="0"/>
          </a:p>
          <a:p>
            <a:pPr>
              <a:buNone/>
            </a:pPr>
            <a:endParaRPr lang="en-US" dirty="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ea typeface="ＭＳ Ｐゴシック" charset="-128"/>
              </a:rPr>
              <a:t>Drivers for Legacy Modernization</a:t>
            </a:r>
          </a:p>
        </p:txBody>
      </p:sp>
      <p:sp>
        <p:nvSpPr>
          <p:cNvPr id="28677" name="Slide Number Placeholder 4"/>
          <p:cNvSpPr>
            <a:spLocks noGrp="1"/>
          </p:cNvSpPr>
          <p:nvPr>
            <p:ph type="sldNum" sz="quarter" idx="11"/>
          </p:nvPr>
        </p:nvSpPr>
        <p:spPr>
          <a:noFill/>
        </p:spPr>
        <p:txBody>
          <a:bodyPr/>
          <a:lstStyle/>
          <a:p>
            <a:fld id="{88893514-9B9C-4CEC-A657-121917B51A61}" type="slidenum">
              <a:rPr lang="en-US"/>
              <a:pPr/>
              <a:t>9</a:t>
            </a:fld>
            <a:endParaRPr lang="en-US"/>
          </a:p>
        </p:txBody>
      </p:sp>
      <p:sp>
        <p:nvSpPr>
          <p:cNvPr id="6" name="Content Placeholder 5"/>
          <p:cNvSpPr>
            <a:spLocks noGrp="1"/>
          </p:cNvSpPr>
          <p:nvPr>
            <p:ph idx="1"/>
          </p:nvPr>
        </p:nvSpPr>
        <p:spPr>
          <a:xfrm>
            <a:off x="228600" y="1143000"/>
            <a:ext cx="8640960" cy="5111750"/>
          </a:xfrm>
        </p:spPr>
        <p:txBody>
          <a:bodyPr/>
          <a:lstStyle/>
          <a:p>
            <a:r>
              <a:rPr lang="en-US" b="1" dirty="0" smtClean="0"/>
              <a:t>Usability</a:t>
            </a:r>
          </a:p>
          <a:p>
            <a:pPr lvl="1"/>
            <a:r>
              <a:rPr lang="en-US" sz="1800" dirty="0" smtClean="0"/>
              <a:t>No Single-Sign-On (SSO) support. </a:t>
            </a:r>
          </a:p>
          <a:p>
            <a:pPr lvl="1"/>
            <a:r>
              <a:rPr lang="en-US" sz="1800" dirty="0" smtClean="0"/>
              <a:t>Poor usability due to basic screens.</a:t>
            </a:r>
          </a:p>
          <a:p>
            <a:pPr lvl="1"/>
            <a:r>
              <a:rPr lang="en-US" sz="1800" dirty="0" smtClean="0"/>
              <a:t>Inability to integrate with new user technologies</a:t>
            </a:r>
          </a:p>
          <a:p>
            <a:pPr lvl="1">
              <a:buNone/>
            </a:pPr>
            <a:endParaRPr lang="en-US" sz="2000" dirty="0" smtClean="0"/>
          </a:p>
          <a:p>
            <a:r>
              <a:rPr lang="en-US" b="1" dirty="0" smtClean="0"/>
              <a:t>Technology</a:t>
            </a:r>
          </a:p>
          <a:p>
            <a:pPr lvl="1"/>
            <a:r>
              <a:rPr lang="en-GB" sz="1800" dirty="0" smtClean="0"/>
              <a:t>Applications are tightly-coupled</a:t>
            </a:r>
            <a:endParaRPr lang="en-US" sz="1800" dirty="0" smtClean="0"/>
          </a:p>
          <a:p>
            <a:pPr lvl="1"/>
            <a:r>
              <a:rPr lang="en-GB" sz="1800" dirty="0" smtClean="0"/>
              <a:t>Embedded logic makes re-usability difficult</a:t>
            </a:r>
            <a:endParaRPr lang="en-US" sz="1800" dirty="0" smtClean="0"/>
          </a:p>
          <a:p>
            <a:pPr lvl="1"/>
            <a:r>
              <a:rPr lang="en-GB" sz="1800" dirty="0" smtClean="0"/>
              <a:t>No vendor support for “out of date” technology</a:t>
            </a:r>
            <a:endParaRPr lang="en-US" sz="1800" dirty="0" smtClean="0"/>
          </a:p>
          <a:p>
            <a:pPr lvl="1"/>
            <a:r>
              <a:rPr lang="en-GB" sz="1800" dirty="0" smtClean="0"/>
              <a:t>Application Source code may not support modern communication standards and protocols</a:t>
            </a:r>
          </a:p>
          <a:p>
            <a:pPr lvl="1"/>
            <a:r>
              <a:rPr lang="en-GB" sz="1800" dirty="0" smtClean="0"/>
              <a:t>Complicated System configuration</a:t>
            </a:r>
            <a:endParaRPr lang="en-US" sz="1800" dirty="0"/>
          </a:p>
        </p:txBody>
      </p:sp>
      <p:sp>
        <p:nvSpPr>
          <p:cNvPr id="7" name="Footer Placeholder 3"/>
          <p:cNvSpPr>
            <a:spLocks noGrp="1"/>
          </p:cNvSpPr>
          <p:nvPr>
            <p:ph type="ftr" sz="quarter" idx="10"/>
          </p:nvPr>
        </p:nvSpPr>
        <p:spPr>
          <a:xfrm>
            <a:off x="2209800" y="6324600"/>
            <a:ext cx="4752975" cy="350837"/>
          </a:xfrm>
        </p:spPr>
        <p:txBody>
          <a:bodyPr/>
          <a:lstStyle/>
          <a:p>
            <a:pPr>
              <a:defRPr/>
            </a:pPr>
            <a:r>
              <a:rPr lang="en-GB" dirty="0" smtClean="0"/>
              <a:t>Legacy Evolution to SOA tutorial</a:t>
            </a:r>
            <a:endParaRPr lang="en-GB"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mpact-of-SOA">
  <a:themeElements>
    <a:clrScheme name="TheOpenGroupC04-TB-BIF 1">
      <a:dk1>
        <a:srgbClr val="000000"/>
      </a:dk1>
      <a:lt1>
        <a:srgbClr val="FFFFFF"/>
      </a:lt1>
      <a:dk2>
        <a:srgbClr val="008000"/>
      </a:dk2>
      <a:lt2>
        <a:srgbClr val="808080"/>
      </a:lt2>
      <a:accent1>
        <a:srgbClr val="0099CC"/>
      </a:accent1>
      <a:accent2>
        <a:srgbClr val="FF9900"/>
      </a:accent2>
      <a:accent3>
        <a:srgbClr val="FFFFFF"/>
      </a:accent3>
      <a:accent4>
        <a:srgbClr val="000000"/>
      </a:accent4>
      <a:accent5>
        <a:srgbClr val="AACAE2"/>
      </a:accent5>
      <a:accent6>
        <a:srgbClr val="E78A00"/>
      </a:accent6>
      <a:hlink>
        <a:srgbClr val="666699"/>
      </a:hlink>
      <a:folHlink>
        <a:srgbClr val="006600"/>
      </a:folHlink>
    </a:clrScheme>
    <a:fontScheme name="TheOpenGroupC04-TB-BI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sm" len="sm"/>
          <a:tailEnd type="none" w="sm" len="sm"/>
        </a:ln>
        <a:effectLst/>
      </a:spPr>
      <a:bodyPr vert="horz" wrap="square" lIns="91440" tIns="45720" rIns="91440" bIns="45720" anchor="t" compatLnSpc="1"/>
      <a:lstStyle>
        <a:defPPr marL="0" marR="0" indent="0" algn="l" defTabSz="914400" rtl="0" eaLnBrk="1" fontAlgn="base" latinLnBrk="0" hangingPunct="1">
          <a:lnSpc>
            <a:spcPct val="100000"/>
          </a:lnSpc>
          <a:spcBef>
            <a:spcPct val="0"/>
          </a:spcBef>
          <a:spcAft>
            <a:spcPct val="0"/>
          </a:spcAft>
          <a:buNone/>
          <a:tabLst/>
          <a:defRPr kumimoji="0" lang="en-US" sz="2000" b="0" i="0" u="none" strike="noStrike" baseline="0">
            <a:solidFill>
              <a:schemeClr val="tx1">
                <a:alpha val="100000"/>
              </a:schemeClr>
            </a:solidFill>
            <a:effectLst/>
            <a:latin typeface="Verdana"/>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sm" len="sm"/>
          <a:tailEnd type="none" w="sm" len="sm"/>
        </a:ln>
        <a:effectLst/>
      </a:spPr>
      <a:bodyPr vert="horz" wrap="square" lIns="91440" tIns="45720" rIns="91440" bIns="45720" anchor="t" compatLnSpc="1"/>
      <a:lstStyle>
        <a:defPPr marL="0" marR="0" indent="0" algn="l" defTabSz="914400" rtl="0" eaLnBrk="1" fontAlgn="base" latinLnBrk="0" hangingPunct="1">
          <a:lnSpc>
            <a:spcPct val="100000"/>
          </a:lnSpc>
          <a:spcBef>
            <a:spcPct val="0"/>
          </a:spcBef>
          <a:spcAft>
            <a:spcPct val="0"/>
          </a:spcAft>
          <a:buNone/>
          <a:tabLst/>
          <a:defRPr kumimoji="0" lang="en-US" sz="2000" b="0" i="0" u="none" strike="noStrike" baseline="0">
            <a:solidFill>
              <a:schemeClr val="tx1">
                <a:alpha val="100000"/>
              </a:schemeClr>
            </a:solidFill>
            <a:effectLst/>
            <a:latin typeface="Verdana"/>
          </a:defRPr>
        </a:defPPr>
      </a:lstStyle>
    </a:lnDef>
  </a:objectDefaults>
  <a:extraClrSchemeLst>
    <a:extraClrScheme>
      <a:clrScheme name="TheOpenGroupC04-TB-BIF 1">
        <a:dk1>
          <a:srgbClr val="000000"/>
        </a:dk1>
        <a:lt1>
          <a:srgbClr val="FFFFFF"/>
        </a:lt1>
        <a:dk2>
          <a:srgbClr val="008000"/>
        </a:dk2>
        <a:lt2>
          <a:srgbClr val="808080"/>
        </a:lt2>
        <a:accent1>
          <a:srgbClr val="0099CC"/>
        </a:accent1>
        <a:accent2>
          <a:srgbClr val="FF9900"/>
        </a:accent2>
        <a:accent3>
          <a:srgbClr val="FFFFFF"/>
        </a:accent3>
        <a:accent4>
          <a:srgbClr val="000000"/>
        </a:accent4>
        <a:accent5>
          <a:srgbClr val="AACAE2"/>
        </a:accent5>
        <a:accent6>
          <a:srgbClr val="E78A00"/>
        </a:accent6>
        <a:hlink>
          <a:srgbClr val="666699"/>
        </a:hlink>
        <a:folHlink>
          <a:srgbClr val="00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Impact-of-SOA</Template>
  <TotalTime>1709</TotalTime>
  <Words>3386</Words>
  <Application>Microsoft Macintosh PowerPoint</Application>
  <PresentationFormat>On-screen Show (4:3)</PresentationFormat>
  <Paragraphs>435</Paragraphs>
  <Slides>33</Slides>
  <Notes>12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Impact-of-SOA</vt:lpstr>
      <vt:lpstr>PowerPoint Presentation</vt:lpstr>
      <vt:lpstr>Copyright</vt:lpstr>
      <vt:lpstr>Objective</vt:lpstr>
      <vt:lpstr>What Will you learn </vt:lpstr>
      <vt:lpstr>PowerPoint Presentation</vt:lpstr>
      <vt:lpstr>Overview</vt:lpstr>
      <vt:lpstr>Drivers for Legacy Modernization</vt:lpstr>
      <vt:lpstr>Drivers for Legacy Modernization</vt:lpstr>
      <vt:lpstr>Drivers for Legacy Modernization</vt:lpstr>
      <vt:lpstr>Approach to Enable L2SOA</vt:lpstr>
      <vt:lpstr>Approach to Enable L2SOA</vt:lpstr>
      <vt:lpstr>Approach to Enable L2SOA</vt:lpstr>
      <vt:lpstr>Key SOA Principles</vt:lpstr>
      <vt:lpstr>Metrics for L2SOA Engagement</vt:lpstr>
      <vt:lpstr>Modernization Strategies</vt:lpstr>
      <vt:lpstr>Modernization Strategies: Service Enablement</vt:lpstr>
      <vt:lpstr>Modernization Strategies: Language Conversion</vt:lpstr>
      <vt:lpstr>Modernization Strategies:  Re-Architect using New Environment</vt:lpstr>
      <vt:lpstr>Modernization Strategies:  Re-Architect using Same Environment</vt:lpstr>
      <vt:lpstr>Modernization Strategies: Re-Hosting of Applications</vt:lpstr>
      <vt:lpstr>EIP Pattern-Based Approach</vt:lpstr>
      <vt:lpstr>EIP Patterns: Cost &amp; Complexity Analysis</vt:lpstr>
      <vt:lpstr>Organization and Process</vt:lpstr>
      <vt:lpstr>SOA Governance Reference Model</vt:lpstr>
      <vt:lpstr>SOA  &amp; Security</vt:lpstr>
      <vt:lpstr>Legacy and Security</vt:lpstr>
      <vt:lpstr>PowerPoint Presentation</vt:lpstr>
      <vt:lpstr>Case Study : Large Telecommunications Company  (Address Management) </vt:lpstr>
      <vt:lpstr>Case Study : Large Telecommunications Company  (Address Management) </vt:lpstr>
      <vt:lpstr>Case Study : Large Telecommunications Company  (Address Management) </vt:lpstr>
      <vt:lpstr>Summary</vt:lpstr>
      <vt:lpstr>Summary</vt:lpstr>
      <vt:lpstr>PowerPoint Presentation</vt:lpstr>
    </vt:vector>
  </TitlesOfParts>
  <Company>Tata Consultancy Services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Group Legacy to SOA Framework</dc:title>
  <dc:subject>Please Complete</dc:subject>
  <dc:creator>237959</dc:creator>
  <cp:keywords>Keywords to search by here</cp:keywords>
  <dc:description>Please put some info here about date and location of presentation</dc:description>
  <cp:lastModifiedBy>Chris Harding</cp:lastModifiedBy>
  <cp:revision>61</cp:revision>
  <dcterms:created xsi:type="dcterms:W3CDTF">2012-04-23T12:12:04Z</dcterms:created>
  <dcterms:modified xsi:type="dcterms:W3CDTF">2012-06-14T17:13:27Z</dcterms:modified>
</cp:coreProperties>
</file>