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1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2D4A3-2F24-49DD-8579-226D61D3C794}" type="datetimeFigureOut">
              <a:rPr lang="en-US" smtClean="0"/>
              <a:pPr/>
              <a:t>18/07/2012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E67B2-CBCE-46D9-977C-89FBB5C1B2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EC ISA Core Vocabularies v1.0</a:t>
            </a:r>
            <a:br>
              <a:rPr lang="en-US" dirty="0" smtClean="0"/>
            </a:br>
            <a:r>
              <a:rPr lang="en-US" dirty="0" smtClean="0"/>
              <a:t>Mapped to UDEF</a:t>
            </a:r>
            <a:endParaRPr lang="en-US" dirty="0"/>
          </a:p>
        </p:txBody>
      </p:sp>
      <p:pic>
        <p:nvPicPr>
          <p:cNvPr id="4" name="Picture 2" descr="C:\Users\Owner\Pictures\My Scans\scan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15509"/>
            <a:ext cx="4629265" cy="24518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EC ISA Core: Person - Business - Location</a:t>
            </a:r>
            <a:endParaRPr lang="en-US" sz="3200" b="1" dirty="0">
              <a:latin typeface="+mj-lt"/>
            </a:endParaRPr>
          </a:p>
        </p:txBody>
      </p:sp>
      <p:pic>
        <p:nvPicPr>
          <p:cNvPr id="7" name="Picture 6" descr="Core_Vocabularies-Business_Location_Person_v1.00_Conceptual_Model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796535"/>
            <a:ext cx="9144000" cy="5528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EC ISA Core Person Mapped to UDEF</a:t>
            </a:r>
            <a:endParaRPr lang="en-US" sz="3200" b="1" dirty="0">
              <a:latin typeface="+mj-lt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85802" y="1371600"/>
          <a:ext cx="7924798" cy="4191008"/>
        </p:xfrm>
        <a:graphic>
          <a:graphicData uri="http://schemas.openxmlformats.org/drawingml/2006/table">
            <a:tbl>
              <a:tblPr/>
              <a:tblGrid>
                <a:gridCol w="1999185"/>
                <a:gridCol w="1575114"/>
                <a:gridCol w="2760237"/>
                <a:gridCol w="1590262"/>
              </a:tblGrid>
              <a:tr h="26193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ISA Core Person Concept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UDEF Object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UDEF Property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UDEF ID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 err="1">
                          <a:solidFill>
                            <a:srgbClr val="171717"/>
                          </a:solidFill>
                          <a:latin typeface="Arial"/>
                        </a:rPr>
                        <a:t>fullName</a:t>
                      </a:r>
                      <a:endParaRPr lang="en-GB" sz="1200" b="0" i="0" u="none" strike="noStrike" dirty="0">
                        <a:solidFill>
                          <a:srgbClr val="171717"/>
                        </a:solidFill>
                        <a:latin typeface="Arial"/>
                      </a:endParaRP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Full 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5_2.10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givenName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Given 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5_12.10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familyName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Family 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5_11.10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patronymicName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Patronymic</a:t>
                      </a:r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 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5_</a:t>
                      </a:r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62.</a:t>
                      </a:r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alternativeName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Alias 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5_40.10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gender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Gender Code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5_3.4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birthName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Birth</a:t>
                      </a:r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 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5_</a:t>
                      </a:r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63.</a:t>
                      </a:r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just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dateOfBirth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Birth Date-Time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5_3.5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dateOfDeath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Death</a:t>
                      </a:r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 Date-Time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5_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16.</a:t>
                      </a:r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just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countryOfBirth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Birth Country Code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5_10.36.4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countryOfDeath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Death</a:t>
                      </a:r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 Country Code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5_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</a:t>
                      </a:r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.36.4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just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placeOfBirth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Birth City 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5_2.10.10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placeOfDeath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Death</a:t>
                      </a:r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 City 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5_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4.</a:t>
                      </a:r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10.10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just" fontAlgn="b"/>
                      <a:r>
                        <a:rPr lang="en-GB" sz="12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citizenship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Citizenship-Country Name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5_42.10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171717"/>
                          </a:solidFill>
                          <a:latin typeface="Arial"/>
                        </a:rPr>
                        <a:t>residency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Person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Residence</a:t>
                      </a:r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 Country Code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5_</a:t>
                      </a:r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12.</a:t>
                      </a:r>
                      <a:r>
                        <a:rPr lang="en-US" sz="14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36.4</a:t>
                      </a:r>
                    </a:p>
                  </a:txBody>
                  <a:tcPr marL="8742" marR="8742" marT="8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EC ISA Core Business Mapped to UDEF</a:t>
            </a:r>
            <a:endParaRPr lang="en-US" sz="3200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057400"/>
          <a:ext cx="7696200" cy="2667000"/>
        </p:xfrm>
        <a:graphic>
          <a:graphicData uri="http://schemas.openxmlformats.org/drawingml/2006/table">
            <a:tbl>
              <a:tblPr/>
              <a:tblGrid>
                <a:gridCol w="1874351"/>
                <a:gridCol w="1334766"/>
                <a:gridCol w="2996122"/>
                <a:gridCol w="1490961"/>
              </a:tblGrid>
              <a:tr h="3333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ISA Core Business Concept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UDEF Object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UDEF Property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UDEF ID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171717"/>
                          </a:solidFill>
                          <a:latin typeface="Arial"/>
                        </a:rPr>
                        <a:t>legalName</a:t>
                      </a:r>
                      <a:endParaRPr lang="en-GB" sz="1100" b="0" i="0" u="none" strike="noStrike" dirty="0">
                        <a:solidFill>
                          <a:srgbClr val="171717"/>
                        </a:solidFill>
                        <a:latin typeface="Arial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Enterprise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Registered 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3_18.10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171717"/>
                          </a:solidFill>
                          <a:latin typeface="Arial"/>
                        </a:rPr>
                        <a:t>alternativeName</a:t>
                      </a:r>
                      <a:endParaRPr lang="en-GB" sz="1100" b="0" i="0" u="none" strike="noStrike" dirty="0">
                        <a:solidFill>
                          <a:srgbClr val="171717"/>
                        </a:solidFill>
                        <a:latin typeface="Arial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Enterprise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Additional 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3_39.10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171717"/>
                          </a:solidFill>
                          <a:latin typeface="Arial"/>
                        </a:rPr>
                        <a:t>companyType</a:t>
                      </a:r>
                      <a:endParaRPr lang="en-GB" sz="1100" b="0" i="0" u="none" strike="noStrike" dirty="0">
                        <a:solidFill>
                          <a:srgbClr val="171717"/>
                        </a:solidFill>
                        <a:latin typeface="Arial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Enterprise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Type Code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3_33.4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171717"/>
                          </a:solidFill>
                          <a:latin typeface="Arial"/>
                        </a:rPr>
                        <a:t>companyStatus</a:t>
                      </a:r>
                      <a:endParaRPr lang="en-GB" sz="1100" b="0" i="0" u="none" strike="noStrike" dirty="0">
                        <a:solidFill>
                          <a:srgbClr val="171717"/>
                        </a:solidFill>
                        <a:latin typeface="Arial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Enterprise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Status Code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3_9.4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171717"/>
                          </a:solidFill>
                          <a:latin typeface="Arial"/>
                        </a:rPr>
                        <a:t>companyActivity</a:t>
                      </a:r>
                      <a:endParaRPr lang="en-GB" sz="1100" b="0" i="0" u="none" strike="noStrike" dirty="0">
                        <a:solidFill>
                          <a:srgbClr val="171717"/>
                        </a:solidFill>
                        <a:latin typeface="Arial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Enterprise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Industry Classification Code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3_3.4.4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171717"/>
                          </a:solidFill>
                          <a:latin typeface="Arial"/>
                        </a:rPr>
                        <a:t>legalIdentifier</a:t>
                      </a:r>
                      <a:endParaRPr lang="en-GB" sz="1100" b="0" i="0" u="none" strike="noStrike" dirty="0">
                        <a:solidFill>
                          <a:srgbClr val="171717"/>
                        </a:solidFill>
                        <a:latin typeface="Arial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Enterprise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Registration-Authority Assigned Identifier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3_14.35.8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171717"/>
                          </a:solidFill>
                          <a:latin typeface="Arial"/>
                        </a:rPr>
                        <a:t>registeredAddress</a:t>
                      </a:r>
                      <a:endParaRPr lang="en-GB" sz="1100" b="0" i="0" u="none" strike="noStrike" dirty="0">
                        <a:solidFill>
                          <a:srgbClr val="171717"/>
                        </a:solidFill>
                        <a:latin typeface="Arial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171717"/>
                          </a:solidFill>
                          <a:latin typeface="Arial"/>
                        </a:rPr>
                        <a:t>Enterprise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Address Text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3_12.14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76200"/>
            <a:ext cx="8686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 dirty="0" smtClean="0">
                <a:latin typeface="+mj-lt"/>
              </a:rPr>
              <a:t>EC ISA Core Location Mapped to UDEF</a:t>
            </a:r>
            <a:endParaRPr lang="en-US" sz="3200" b="1" dirty="0"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447800"/>
          <a:ext cx="7772400" cy="3657602"/>
        </p:xfrm>
        <a:graphic>
          <a:graphicData uri="http://schemas.openxmlformats.org/drawingml/2006/table">
            <a:tbl>
              <a:tblPr/>
              <a:tblGrid>
                <a:gridCol w="1892909"/>
                <a:gridCol w="1347982"/>
                <a:gridCol w="3025786"/>
                <a:gridCol w="1505723"/>
              </a:tblGrid>
              <a:tr h="28135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ISA Core Location Concept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UDEF Object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UDEF Property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UDEF ID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geographicName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7_10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geographicIdentifier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Globally-Unique Identifier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7_38.8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fullAddress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Address Text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7_12.14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poBox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Address Post-Office-Box Identifier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7_1.47.8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thoroughfare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Street 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7_27.10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locatorDesignator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Building Identifier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7_49.8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locatorName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Building 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7_28.10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addressArea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Locality 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7_47.10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postName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City 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7_10.10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adminUnitL2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Region 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7_37.10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171717"/>
                          </a:solidFill>
                          <a:latin typeface="Arial"/>
                        </a:rPr>
                        <a:t>adminUnitL1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Country Name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171717"/>
                          </a:solidFill>
                          <a:latin typeface="Calibri"/>
                        </a:rPr>
                        <a:t>7_1.10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171717"/>
                          </a:solidFill>
                          <a:latin typeface="Arial"/>
                        </a:rPr>
                        <a:t>postCode</a:t>
                      </a:r>
                      <a:endParaRPr lang="en-GB" sz="1100" b="0" i="0" u="none" strike="noStrike" dirty="0">
                        <a:solidFill>
                          <a:srgbClr val="171717"/>
                        </a:solidFill>
                        <a:latin typeface="Arial"/>
                      </a:endParaRP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Place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Postal Zone Code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171717"/>
                          </a:solidFill>
                          <a:latin typeface="Calibri"/>
                        </a:rPr>
                        <a:t>7_1.10.4</a:t>
                      </a:r>
                    </a:p>
                  </a:txBody>
                  <a:tcPr marL="8435" marR="8435" marT="84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257</Words>
  <Application>Microsoft Macintosh PowerPoint</Application>
  <PresentationFormat>On-screen Show (4:3)</PresentationFormat>
  <Paragraphs>153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EC ISA Core Vocabularies v1.0 Mapped to UDEF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Chris Harding</cp:lastModifiedBy>
  <cp:revision>32</cp:revision>
  <dcterms:created xsi:type="dcterms:W3CDTF">2012-05-24T16:45:33Z</dcterms:created>
  <dcterms:modified xsi:type="dcterms:W3CDTF">2012-07-18T15:21:19Z</dcterms:modified>
</cp:coreProperties>
</file>