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70" r:id="rId5"/>
    <p:sldId id="257" r:id="rId6"/>
    <p:sldId id="264" r:id="rId7"/>
    <p:sldId id="258" r:id="rId8"/>
    <p:sldId id="265" r:id="rId9"/>
    <p:sldId id="259" r:id="rId10"/>
    <p:sldId id="266" r:id="rId11"/>
    <p:sldId id="267" r:id="rId12"/>
    <p:sldId id="269" r:id="rId13"/>
    <p:sldId id="273" r:id="rId14"/>
    <p:sldId id="271" r:id="rId15"/>
    <p:sldId id="272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6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96FA6-317F-4A31-BA9F-61154498FFD4}" type="datetimeFigureOut">
              <a:rPr lang="en-US" smtClean="0"/>
              <a:pPr/>
              <a:t>18/07/2012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A7C9-FF02-450A-8E06-C8017386A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96FA6-317F-4A31-BA9F-61154498FFD4}" type="datetimeFigureOut">
              <a:rPr lang="en-US" smtClean="0"/>
              <a:pPr/>
              <a:t>18/07/2012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A7C9-FF02-450A-8E06-C8017386A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96FA6-317F-4A31-BA9F-61154498FFD4}" type="datetimeFigureOut">
              <a:rPr lang="en-US" smtClean="0"/>
              <a:pPr/>
              <a:t>18/07/2012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A7C9-FF02-450A-8E06-C8017386A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96FA6-317F-4A31-BA9F-61154498FFD4}" type="datetimeFigureOut">
              <a:rPr lang="en-US" smtClean="0"/>
              <a:pPr/>
              <a:t>18/07/2012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A7C9-FF02-450A-8E06-C8017386A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96FA6-317F-4A31-BA9F-61154498FFD4}" type="datetimeFigureOut">
              <a:rPr lang="en-US" smtClean="0"/>
              <a:pPr/>
              <a:t>18/07/2012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A7C9-FF02-450A-8E06-C8017386A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96FA6-317F-4A31-BA9F-61154498FFD4}" type="datetimeFigureOut">
              <a:rPr lang="en-US" smtClean="0"/>
              <a:pPr/>
              <a:t>18/07/2012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A7C9-FF02-450A-8E06-C8017386A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96FA6-317F-4A31-BA9F-61154498FFD4}" type="datetimeFigureOut">
              <a:rPr lang="en-US" smtClean="0"/>
              <a:pPr/>
              <a:t>18/07/2012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A7C9-FF02-450A-8E06-C8017386A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96FA6-317F-4A31-BA9F-61154498FFD4}" type="datetimeFigureOut">
              <a:rPr lang="en-US" smtClean="0"/>
              <a:pPr/>
              <a:t>18/07/2012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A7C9-FF02-450A-8E06-C8017386A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96FA6-317F-4A31-BA9F-61154498FFD4}" type="datetimeFigureOut">
              <a:rPr lang="en-US" smtClean="0"/>
              <a:pPr/>
              <a:t>18/07/2012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A7C9-FF02-450A-8E06-C8017386A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96FA6-317F-4A31-BA9F-61154498FFD4}" type="datetimeFigureOut">
              <a:rPr lang="en-US" smtClean="0"/>
              <a:pPr/>
              <a:t>18/07/2012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A7C9-FF02-450A-8E06-C8017386A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96FA6-317F-4A31-BA9F-61154498FFD4}" type="datetimeFigureOut">
              <a:rPr lang="en-US" smtClean="0"/>
              <a:pPr/>
              <a:t>18/07/2012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A7C9-FF02-450A-8E06-C8017386A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96FA6-317F-4A31-BA9F-61154498FFD4}" type="datetimeFigureOut">
              <a:rPr lang="en-US" smtClean="0"/>
              <a:pPr/>
              <a:t>18/07/2012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7A7C9-FF02-450A-8E06-C8017386A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opengroup.org/udefinfo/htm/en_defs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dirty="0" smtClean="0"/>
              <a:t>Mapping QLM Concepts to UDEF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Ron Schuldt, Chair</a:t>
            </a:r>
          </a:p>
          <a:p>
            <a:r>
              <a:rPr lang="en-US" sz="2400" dirty="0" smtClean="0"/>
              <a:t>The Open Group UDEF Project</a:t>
            </a:r>
          </a:p>
          <a:p>
            <a:r>
              <a:rPr lang="en-US" sz="2400" dirty="0" smtClean="0"/>
              <a:t>9 May 2011</a:t>
            </a:r>
            <a:endParaRPr lang="en-US" sz="2400" dirty="0"/>
          </a:p>
        </p:txBody>
      </p:sp>
      <p:pic>
        <p:nvPicPr>
          <p:cNvPr id="6" name="Picture 5" descr="london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75760" y="5638800"/>
            <a:ext cx="4953000" cy="990600"/>
          </a:xfrm>
          <a:prstGeom prst="rect">
            <a:avLst/>
          </a:prstGeom>
        </p:spPr>
      </p:pic>
      <p:pic>
        <p:nvPicPr>
          <p:cNvPr id="7" name="Picture 10" descr="Logo-Mar-2010-JPEG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228600"/>
            <a:ext cx="7905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/>
          <p:nvPr/>
        </p:nvGrpSpPr>
        <p:grpSpPr>
          <a:xfrm>
            <a:off x="1828800" y="2514600"/>
            <a:ext cx="5410200" cy="1066800"/>
            <a:chOff x="-4038600" y="2895600"/>
            <a:chExt cx="5410200" cy="1066800"/>
          </a:xfrm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-4038600" y="2895600"/>
              <a:ext cx="1295400" cy="1066800"/>
            </a:xfrm>
            <a:prstGeom prst="rect">
              <a:avLst/>
            </a:prstGeom>
            <a:solidFill>
              <a:srgbClr val="66CC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C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-2667000" y="2895600"/>
              <a:ext cx="1295400" cy="1066800"/>
            </a:xfrm>
            <a:prstGeom prst="rect">
              <a:avLst/>
            </a:prstGeom>
            <a:solidFill>
              <a:srgbClr val="66CC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C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-1295400" y="2895600"/>
              <a:ext cx="1295400" cy="1066800"/>
            </a:xfrm>
            <a:prstGeom prst="rect">
              <a:avLst/>
            </a:prstGeom>
            <a:solidFill>
              <a:srgbClr val="66CC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C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76200" y="2895600"/>
              <a:ext cx="1295400" cy="1066800"/>
            </a:xfrm>
            <a:prstGeom prst="rect">
              <a:avLst/>
            </a:prstGeom>
            <a:solidFill>
              <a:srgbClr val="66CC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C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-3810000" y="2986088"/>
              <a:ext cx="838200" cy="823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45791" dir="19578596" algn="ctr" rotWithShape="0">
                <a:srgbClr val="4D4D4D">
                  <a:alpha val="50000"/>
                </a:srgb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4800" b="1" dirty="0">
                  <a:solidFill>
                    <a:srgbClr val="002060"/>
                  </a:solidFill>
                </a:rPr>
                <a:t>U</a:t>
              </a:r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-2438400" y="2986088"/>
              <a:ext cx="838200" cy="823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45791" dir="19578596" algn="ctr" rotWithShape="0">
                <a:srgbClr val="4D4D4D">
                  <a:alpha val="50000"/>
                </a:srgb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4800" b="1">
                  <a:solidFill>
                    <a:srgbClr val="002060"/>
                  </a:solidFill>
                </a:rPr>
                <a:t>D</a:t>
              </a:r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-1066800" y="2986088"/>
              <a:ext cx="838200" cy="823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18900000" algn="ctr" rotWithShape="0">
                <a:srgbClr val="4D4D4D">
                  <a:alpha val="50000"/>
                </a:srgb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4800" b="1" dirty="0">
                  <a:solidFill>
                    <a:srgbClr val="002060"/>
                  </a:solidFill>
                </a:rPr>
                <a:t>E</a:t>
              </a:r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304800" y="2986088"/>
              <a:ext cx="838200" cy="823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18900000" algn="ctr" rotWithShape="0">
                <a:srgbClr val="4D4D4D">
                  <a:alpha val="50000"/>
                </a:srgb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4800" b="1">
                  <a:solidFill>
                    <a:srgbClr val="002060"/>
                  </a:solidFill>
                </a:rPr>
                <a:t>F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28600" y="76200"/>
            <a:ext cx="8686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b="1" dirty="0" smtClean="0">
                <a:latin typeface="+mj-lt"/>
              </a:rPr>
              <a:t>QLM to UDEF Mappings – XML Files – 2 Systems</a:t>
            </a:r>
            <a:endParaRPr lang="en-US" sz="3200" b="1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384280"/>
            <a:ext cx="4114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&lt;?xml version="1.0" encoding="UTF-8" ?&gt; </a:t>
            </a:r>
          </a:p>
          <a:p>
            <a:r>
              <a:rPr lang="en-US" sz="1200" b="1" dirty="0" smtClean="0"/>
              <a:t>&lt;</a:t>
            </a:r>
            <a:r>
              <a:rPr lang="en-US" sz="1200" b="1" dirty="0" err="1" smtClean="0"/>
              <a:t>Refrig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&lt;Resistor&gt;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LotID</a:t>
            </a:r>
            <a:r>
              <a:rPr lang="en-US" sz="1200" b="1" dirty="0" smtClean="0"/>
              <a:t> GUID="a.f.g.9_34.8"&gt;1234&lt;/</a:t>
            </a:r>
            <a:r>
              <a:rPr lang="en-US" sz="1200" b="1" dirty="0" err="1" smtClean="0"/>
              <a:t>LotID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BirthDate</a:t>
            </a:r>
            <a:r>
              <a:rPr lang="en-US" sz="1200" b="1" dirty="0" smtClean="0"/>
              <a:t> GUID="a.f.g.9_15.6"&gt;2009-04-15&lt;/</a:t>
            </a:r>
            <a:r>
              <a:rPr lang="en-US" sz="1200" b="1" dirty="0" err="1" smtClean="0"/>
              <a:t>BirthDate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EndDate</a:t>
            </a:r>
            <a:r>
              <a:rPr lang="en-US" sz="1200" b="1" dirty="0" smtClean="0"/>
              <a:t> GUID="a.f.g.9_2.56.6"&gt;2019-04-15&lt;/</a:t>
            </a:r>
            <a:r>
              <a:rPr lang="en-US" sz="1200" b="1" dirty="0" err="1" smtClean="0"/>
              <a:t>EndDate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&lt;/Resistor&gt;</a:t>
            </a:r>
          </a:p>
          <a:p>
            <a:r>
              <a:rPr lang="en-US" sz="1200" b="1" dirty="0" smtClean="0"/>
              <a:t> &lt;Thermocouple&gt;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LotID</a:t>
            </a:r>
            <a:r>
              <a:rPr lang="en-US" sz="1200" b="1" dirty="0" smtClean="0"/>
              <a:t> GUID="b.f.g.9_34.8"&gt;XY12B&lt;/</a:t>
            </a:r>
            <a:r>
              <a:rPr lang="en-US" sz="1200" b="1" dirty="0" err="1" smtClean="0"/>
              <a:t>LotID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BirthDate</a:t>
            </a:r>
            <a:r>
              <a:rPr lang="en-US" sz="1200" b="1" dirty="0" smtClean="0"/>
              <a:t> GUID="b.f.g.9_15.6"&gt;2009-04-10&lt;/</a:t>
            </a:r>
            <a:r>
              <a:rPr lang="en-US" sz="1200" b="1" dirty="0" err="1" smtClean="0"/>
              <a:t>BirthDate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EndDate</a:t>
            </a:r>
            <a:r>
              <a:rPr lang="en-US" sz="1200" b="1" dirty="0" smtClean="0"/>
              <a:t> GUID="b.f.g.9_2.56.6"&gt;2012-04-10&lt;/</a:t>
            </a:r>
            <a:r>
              <a:rPr lang="en-US" sz="1200" b="1" dirty="0" err="1" smtClean="0"/>
              <a:t>EndDate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&lt;/Thermocouple&gt;</a:t>
            </a:r>
          </a:p>
          <a:p>
            <a:r>
              <a:rPr lang="en-US" sz="1200" b="1" dirty="0" smtClean="0"/>
              <a:t> &lt;Fan&gt;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LotID</a:t>
            </a:r>
            <a:r>
              <a:rPr lang="en-US" sz="1200" b="1" dirty="0" smtClean="0"/>
              <a:t> GUID="d.f.g.9_34.8"&gt;45A18&lt;/</a:t>
            </a:r>
            <a:r>
              <a:rPr lang="en-US" sz="1200" b="1" dirty="0" err="1" smtClean="0"/>
              <a:t>LotID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BirthDate</a:t>
            </a:r>
            <a:r>
              <a:rPr lang="en-US" sz="1200" b="1" dirty="0" smtClean="0"/>
              <a:t> GUID="d.f.g.9_15.6"&gt;2009-04-20&lt;/</a:t>
            </a:r>
            <a:r>
              <a:rPr lang="en-US" sz="1200" b="1" dirty="0" err="1" smtClean="0"/>
              <a:t>BirthDate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EndDate</a:t>
            </a:r>
            <a:r>
              <a:rPr lang="en-US" sz="1200" b="1" dirty="0" smtClean="0"/>
              <a:t> GUID="d.f.g.9_2.56.6"&gt;2014-04-20&lt;/</a:t>
            </a:r>
            <a:r>
              <a:rPr lang="en-US" sz="1200" b="1" dirty="0" err="1" smtClean="0"/>
              <a:t>EndDate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&lt;/Fan&gt;</a:t>
            </a:r>
          </a:p>
          <a:p>
            <a:r>
              <a:rPr lang="en-US" sz="1200" b="1" dirty="0" smtClean="0"/>
              <a:t>&lt;/</a:t>
            </a:r>
            <a:r>
              <a:rPr lang="en-US" sz="1200" b="1" dirty="0" err="1" smtClean="0"/>
              <a:t>Refrig</a:t>
            </a:r>
            <a:r>
              <a:rPr lang="en-US" sz="1200" b="1" dirty="0" smtClean="0"/>
              <a:t>&gt;</a:t>
            </a:r>
            <a:endParaRPr lang="en-US" sz="1200" b="1" dirty="0"/>
          </a:p>
        </p:txBody>
      </p:sp>
      <p:sp>
        <p:nvSpPr>
          <p:cNvPr id="6" name="Rectangle 5"/>
          <p:cNvSpPr/>
          <p:nvPr/>
        </p:nvSpPr>
        <p:spPr>
          <a:xfrm>
            <a:off x="4648200" y="1357193"/>
            <a:ext cx="4343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&lt;?xml version="1.0" encoding="UTF-8" ?&gt; </a:t>
            </a:r>
          </a:p>
          <a:p>
            <a:r>
              <a:rPr lang="en-US" sz="1200" b="1" dirty="0" smtClean="0"/>
              <a:t>&lt;</a:t>
            </a:r>
            <a:r>
              <a:rPr lang="en-US" sz="1200" b="1" dirty="0" err="1" smtClean="0"/>
              <a:t>Refrig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&lt;Resistor&gt;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LotNum</a:t>
            </a:r>
            <a:r>
              <a:rPr lang="en-US" sz="1200" b="1" dirty="0" smtClean="0"/>
              <a:t> GUID="a.f.g.9_34.8"&gt;1234&lt;/</a:t>
            </a:r>
            <a:r>
              <a:rPr lang="en-US" sz="1200" b="1" dirty="0" err="1" smtClean="0"/>
              <a:t>LotNum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MfgDate</a:t>
            </a:r>
            <a:r>
              <a:rPr lang="en-US" sz="1200" b="1" dirty="0" smtClean="0"/>
              <a:t> GUID="a.f.g.9_15.6"&gt;2009-04-15&lt;/</a:t>
            </a:r>
            <a:r>
              <a:rPr lang="en-US" sz="1200" b="1" dirty="0" err="1" smtClean="0"/>
              <a:t>MfgDate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ShelfDate</a:t>
            </a:r>
            <a:r>
              <a:rPr lang="en-US" sz="1200" b="1" dirty="0" smtClean="0"/>
              <a:t> GUID="a.f.g.9_2.56.6"&gt;2019-04-15&lt;/</a:t>
            </a:r>
            <a:r>
              <a:rPr lang="en-US" sz="1200" b="1" dirty="0" err="1" smtClean="0"/>
              <a:t>ShelfDate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&lt;/Resistor&gt;</a:t>
            </a:r>
          </a:p>
          <a:p>
            <a:r>
              <a:rPr lang="en-US" sz="1200" b="1" dirty="0" smtClean="0"/>
              <a:t> &lt;Thermocouple&gt;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LotNum</a:t>
            </a:r>
            <a:r>
              <a:rPr lang="en-US" sz="1200" b="1" dirty="0" smtClean="0"/>
              <a:t> GUID="b.f.g.9_34.8"&gt;XY12B&lt;/</a:t>
            </a:r>
            <a:r>
              <a:rPr lang="en-US" sz="1200" b="1" dirty="0" err="1" smtClean="0"/>
              <a:t>LotNum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MfgDate</a:t>
            </a:r>
            <a:r>
              <a:rPr lang="en-US" sz="1200" b="1" dirty="0" smtClean="0"/>
              <a:t> GUID="b.f.g.9_15.6"&gt;2009-04-10&lt;/</a:t>
            </a:r>
            <a:r>
              <a:rPr lang="en-US" sz="1200" b="1" dirty="0" err="1" smtClean="0"/>
              <a:t>MfgDate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ShelfDate</a:t>
            </a:r>
            <a:r>
              <a:rPr lang="en-US" sz="1200" b="1" dirty="0" smtClean="0"/>
              <a:t> GUID="b.f.g.9_2.56.6"&gt;2012-04-10&lt;/</a:t>
            </a:r>
            <a:r>
              <a:rPr lang="en-US" sz="1200" b="1" dirty="0" err="1" smtClean="0"/>
              <a:t>ShelfDate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&lt;/Thermocouple&gt;</a:t>
            </a:r>
          </a:p>
          <a:p>
            <a:r>
              <a:rPr lang="en-US" sz="1200" b="1" dirty="0" smtClean="0"/>
              <a:t> &lt;Fan&gt;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LotNum</a:t>
            </a:r>
            <a:r>
              <a:rPr lang="en-US" sz="1200" b="1" dirty="0" smtClean="0"/>
              <a:t> GUID="d.f.g.9_34.8"&gt;45A18&lt;/</a:t>
            </a:r>
            <a:r>
              <a:rPr lang="en-US" sz="1200" b="1" dirty="0" err="1" smtClean="0"/>
              <a:t>LotNum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MfgDate</a:t>
            </a:r>
            <a:r>
              <a:rPr lang="en-US" sz="1200" b="1" dirty="0" smtClean="0"/>
              <a:t> GUID="d.f.g.9_15.6"&gt;2009-04-20&lt;/</a:t>
            </a:r>
            <a:r>
              <a:rPr lang="en-US" sz="1200" b="1" dirty="0" err="1" smtClean="0"/>
              <a:t>MfgDate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ShelfDate</a:t>
            </a:r>
            <a:r>
              <a:rPr lang="en-US" sz="1200" b="1" dirty="0" smtClean="0"/>
              <a:t> GUID="d.f.g.9_2.56.6"&gt;2014-04-20&lt;/</a:t>
            </a:r>
            <a:r>
              <a:rPr lang="en-US" sz="1200" b="1" dirty="0" err="1" smtClean="0"/>
              <a:t>ShelfDate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&lt;/Fan&gt;</a:t>
            </a:r>
          </a:p>
          <a:p>
            <a:r>
              <a:rPr lang="en-US" sz="1200" b="1" dirty="0" smtClean="0"/>
              <a:t>&lt;/</a:t>
            </a:r>
            <a:r>
              <a:rPr lang="en-US" sz="1200" b="1" dirty="0" err="1" smtClean="0"/>
              <a:t>Refrig</a:t>
            </a:r>
            <a:r>
              <a:rPr lang="en-US" sz="1200" b="1" dirty="0" smtClean="0"/>
              <a:t>&gt;</a:t>
            </a:r>
            <a:endParaRPr lang="en-US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838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Refrig1 System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838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Refrig2 System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28600" y="76200"/>
            <a:ext cx="8686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b="1" dirty="0" smtClean="0">
                <a:latin typeface="+mj-lt"/>
              </a:rPr>
              <a:t>QLM to UDEF Mappings – XML Files – 2 Languages</a:t>
            </a:r>
            <a:endParaRPr lang="en-US" sz="3200" b="1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231880"/>
            <a:ext cx="4114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&lt;?xml version="1.0" encoding="UTF-8" ?&gt; </a:t>
            </a:r>
          </a:p>
          <a:p>
            <a:r>
              <a:rPr lang="en-US" sz="1200" b="1" dirty="0" smtClean="0"/>
              <a:t>&lt;</a:t>
            </a:r>
            <a:r>
              <a:rPr lang="en-US" sz="1200" b="1" dirty="0" err="1" smtClean="0"/>
              <a:t>Refrig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&lt;Resistor&gt;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LotID</a:t>
            </a:r>
            <a:r>
              <a:rPr lang="en-US" sz="1200" b="1" dirty="0" smtClean="0"/>
              <a:t> GUID="a.f.g.9_34.8"&gt;1234&lt;/</a:t>
            </a:r>
            <a:r>
              <a:rPr lang="en-US" sz="1200" b="1" dirty="0" err="1" smtClean="0"/>
              <a:t>LotID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BirthDate</a:t>
            </a:r>
            <a:r>
              <a:rPr lang="en-US" sz="1200" b="1" dirty="0" smtClean="0"/>
              <a:t> GUID="a.f.g.9_15.6"&gt;2009-04-15&lt;/</a:t>
            </a:r>
            <a:r>
              <a:rPr lang="en-US" sz="1200" b="1" dirty="0" err="1" smtClean="0"/>
              <a:t>BirthDate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EndDate</a:t>
            </a:r>
            <a:r>
              <a:rPr lang="en-US" sz="1200" b="1" dirty="0" smtClean="0"/>
              <a:t> GUID="a.f.g.9_2.56.6"&gt;2019-04-15&lt;/</a:t>
            </a:r>
            <a:r>
              <a:rPr lang="en-US" sz="1200" b="1" dirty="0" err="1" smtClean="0"/>
              <a:t>EndDate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&lt;/Resistor&gt;</a:t>
            </a:r>
          </a:p>
          <a:p>
            <a:r>
              <a:rPr lang="en-US" sz="1200" b="1" dirty="0" smtClean="0"/>
              <a:t> &lt;Thermocouple&gt;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LotID</a:t>
            </a:r>
            <a:r>
              <a:rPr lang="en-US" sz="1200" b="1" dirty="0" smtClean="0"/>
              <a:t> GUID="b.f.g.9_34.8"&gt;XY12B&lt;/</a:t>
            </a:r>
            <a:r>
              <a:rPr lang="en-US" sz="1200" b="1" dirty="0" err="1" smtClean="0"/>
              <a:t>LotID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BirthDate</a:t>
            </a:r>
            <a:r>
              <a:rPr lang="en-US" sz="1200" b="1" dirty="0" smtClean="0"/>
              <a:t> GUID="b.f.g.9_15.6"&gt;2009-04-10&lt;/</a:t>
            </a:r>
            <a:r>
              <a:rPr lang="en-US" sz="1200" b="1" dirty="0" err="1" smtClean="0"/>
              <a:t>BirthDate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EndDate</a:t>
            </a:r>
            <a:r>
              <a:rPr lang="en-US" sz="1200" b="1" dirty="0" smtClean="0"/>
              <a:t> GUID="b.f.g.9_2.56.6"&gt;2012-04-10&lt;/</a:t>
            </a:r>
            <a:r>
              <a:rPr lang="en-US" sz="1200" b="1" dirty="0" err="1" smtClean="0"/>
              <a:t>EndDate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&lt;/Thermocouple&gt;</a:t>
            </a:r>
          </a:p>
          <a:p>
            <a:r>
              <a:rPr lang="en-US" sz="1200" b="1" dirty="0" smtClean="0"/>
              <a:t> &lt;Fan&gt;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LotID</a:t>
            </a:r>
            <a:r>
              <a:rPr lang="en-US" sz="1200" b="1" dirty="0" smtClean="0"/>
              <a:t> GUID="d.f.g.9_34.8"&gt;45A18&lt;/</a:t>
            </a:r>
            <a:r>
              <a:rPr lang="en-US" sz="1200" b="1" dirty="0" err="1" smtClean="0"/>
              <a:t>LotID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BirthDate</a:t>
            </a:r>
            <a:r>
              <a:rPr lang="en-US" sz="1200" b="1" dirty="0" smtClean="0"/>
              <a:t> GUID="d.f.g.9_15.6"&gt;2009-04-20&lt;/</a:t>
            </a:r>
            <a:r>
              <a:rPr lang="en-US" sz="1200" b="1" dirty="0" err="1" smtClean="0"/>
              <a:t>BirthDate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EndDate</a:t>
            </a:r>
            <a:r>
              <a:rPr lang="en-US" sz="1200" b="1" dirty="0" smtClean="0"/>
              <a:t> GUID="d.f.g.9_2.56.6"&gt;2014-04-20&lt;/</a:t>
            </a:r>
            <a:r>
              <a:rPr lang="en-US" sz="1200" b="1" dirty="0" err="1" smtClean="0"/>
              <a:t>EndDate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&lt;/Fan&gt;</a:t>
            </a:r>
          </a:p>
          <a:p>
            <a:r>
              <a:rPr lang="en-US" sz="1200" b="1" dirty="0" smtClean="0"/>
              <a:t>&lt;/</a:t>
            </a:r>
            <a:r>
              <a:rPr lang="en-US" sz="1200" b="1" dirty="0" err="1" smtClean="0"/>
              <a:t>Refrig</a:t>
            </a:r>
            <a:r>
              <a:rPr lang="en-US" sz="1200" b="1" dirty="0" smtClean="0"/>
              <a:t>&gt;</a:t>
            </a:r>
            <a:endParaRPr lang="en-US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838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English System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00600" y="838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Italian  System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0" y="1231880"/>
            <a:ext cx="4191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&lt;?xml version="1.0" encoding="UTF-8" ?&gt; </a:t>
            </a:r>
          </a:p>
          <a:p>
            <a:r>
              <a:rPr lang="en-US" sz="1200" b="1" dirty="0" smtClean="0"/>
              <a:t>&lt;</a:t>
            </a:r>
            <a:r>
              <a:rPr lang="en-US" sz="1200" b="1" dirty="0" err="1" smtClean="0"/>
              <a:t>Frigo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&lt;</a:t>
            </a:r>
            <a:r>
              <a:rPr lang="en-US" sz="1200" b="1" dirty="0" err="1" smtClean="0"/>
              <a:t>Resistenza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  &lt;Lotto GUID="a.f.g.9_34.8"&gt;1234&lt;/Lotto&gt;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Nato</a:t>
            </a:r>
            <a:r>
              <a:rPr lang="en-US" sz="1200" b="1" dirty="0" smtClean="0"/>
              <a:t> GUID="a.f.g.9_15.6"&gt;2009-04-15&lt;/</a:t>
            </a:r>
            <a:r>
              <a:rPr lang="en-US" sz="1200" b="1" dirty="0" err="1" smtClean="0"/>
              <a:t>Nato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Morto</a:t>
            </a:r>
            <a:r>
              <a:rPr lang="en-US" sz="1200" b="1" dirty="0" smtClean="0"/>
              <a:t> GUID="a.f.g.9_2.56.6"&gt;2019-04-15&lt;/</a:t>
            </a:r>
            <a:r>
              <a:rPr lang="en-US" sz="1200" b="1" dirty="0" err="1" smtClean="0"/>
              <a:t>Morto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&lt;/</a:t>
            </a:r>
            <a:r>
              <a:rPr lang="en-US" sz="1200" b="1" dirty="0" err="1" smtClean="0"/>
              <a:t>Resistenza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&lt;</a:t>
            </a:r>
            <a:r>
              <a:rPr lang="en-US" sz="1200" b="1" dirty="0" err="1" smtClean="0"/>
              <a:t>Termocoppia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  &lt;Lotto GUID="b.f.g.9_34.8"&gt;XY12B&lt;/Lotto&gt;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Nato</a:t>
            </a:r>
            <a:r>
              <a:rPr lang="en-US" sz="1200" b="1" dirty="0" smtClean="0"/>
              <a:t> GUID="b.f.g.9_15.6"&gt;2009-04-10&lt;/</a:t>
            </a:r>
            <a:r>
              <a:rPr lang="en-US" sz="1200" b="1" dirty="0" err="1" smtClean="0"/>
              <a:t>Nato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Morto</a:t>
            </a:r>
            <a:r>
              <a:rPr lang="en-US" sz="1200" b="1" dirty="0" smtClean="0"/>
              <a:t> GUID="b.f.g.9_2.56.6"&gt;2012-04-10&lt;/</a:t>
            </a:r>
            <a:r>
              <a:rPr lang="en-US" sz="1200" b="1" dirty="0" err="1" smtClean="0"/>
              <a:t>Morto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&lt;/</a:t>
            </a:r>
            <a:r>
              <a:rPr lang="en-US" sz="1200" b="1" dirty="0" err="1" smtClean="0"/>
              <a:t>Termocoppia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&lt;</a:t>
            </a:r>
            <a:r>
              <a:rPr lang="en-US" sz="1200" b="1" dirty="0" err="1" smtClean="0"/>
              <a:t>Ventola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  &lt;Lotto GUID="d.f.g.9_34.8"&gt;45A18&lt;/Lotto&gt;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Nato</a:t>
            </a:r>
            <a:r>
              <a:rPr lang="en-US" sz="1200" b="1" dirty="0" smtClean="0"/>
              <a:t> GUID="d.f.g.9_15.6"&gt;2009-04-20&lt;/</a:t>
            </a:r>
            <a:r>
              <a:rPr lang="en-US" sz="1200" b="1" dirty="0" err="1" smtClean="0"/>
              <a:t>Nato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Morto</a:t>
            </a:r>
            <a:r>
              <a:rPr lang="en-US" sz="1200" b="1" dirty="0" smtClean="0"/>
              <a:t> GUID="d.f.g.9_2.56.6"&gt;2014-04-20&lt;/</a:t>
            </a:r>
            <a:r>
              <a:rPr lang="en-US" sz="1200" b="1" dirty="0" err="1" smtClean="0"/>
              <a:t>Morto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&lt;/</a:t>
            </a:r>
            <a:r>
              <a:rPr lang="en-US" sz="1200" b="1" dirty="0" err="1" smtClean="0"/>
              <a:t>Ventola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&lt;/</a:t>
            </a:r>
            <a:r>
              <a:rPr lang="en-US" sz="1200" b="1" dirty="0" err="1" smtClean="0"/>
              <a:t>Frigo</a:t>
            </a:r>
            <a:r>
              <a:rPr lang="en-US" sz="1200" b="1" dirty="0" smtClean="0"/>
              <a:t>&gt;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28600" y="76200"/>
            <a:ext cx="8686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b="1" dirty="0" smtClean="0">
                <a:latin typeface="+mj-lt"/>
              </a:rPr>
              <a:t>QLM to UDEF Mappings – XML Files – 2 Languages</a:t>
            </a:r>
            <a:endParaRPr lang="en-US" sz="3200" b="1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231880"/>
            <a:ext cx="4114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&lt;?xml version="1.0" encoding="UTF-8" ?&gt; </a:t>
            </a:r>
          </a:p>
          <a:p>
            <a:r>
              <a:rPr lang="en-US" sz="1200" b="1" dirty="0" smtClean="0"/>
              <a:t>&lt;</a:t>
            </a:r>
            <a:r>
              <a:rPr lang="en-US" sz="1200" b="1" dirty="0" err="1" smtClean="0"/>
              <a:t>Refrig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&lt;Resistor&gt;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LotID</a:t>
            </a:r>
            <a:r>
              <a:rPr lang="en-US" sz="1200" b="1" dirty="0" smtClean="0"/>
              <a:t> GUID="a.f.g.9_34.8"&gt;1234&lt;/</a:t>
            </a:r>
            <a:r>
              <a:rPr lang="en-US" sz="1200" b="1" dirty="0" err="1" smtClean="0"/>
              <a:t>LotID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BirthDate</a:t>
            </a:r>
            <a:r>
              <a:rPr lang="en-US" sz="1200" b="1" dirty="0" smtClean="0"/>
              <a:t> GUID="a.f.g.9_15.6"&gt;2009-04-15&lt;/</a:t>
            </a:r>
            <a:r>
              <a:rPr lang="en-US" sz="1200" b="1" dirty="0" err="1" smtClean="0"/>
              <a:t>BirthDate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EndDate</a:t>
            </a:r>
            <a:r>
              <a:rPr lang="en-US" sz="1200" b="1" dirty="0" smtClean="0"/>
              <a:t> GUID="a.f.g.9_2.56.6"&gt;2019-04-15&lt;/</a:t>
            </a:r>
            <a:r>
              <a:rPr lang="en-US" sz="1200" b="1" dirty="0" err="1" smtClean="0"/>
              <a:t>EndDate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&lt;/Resistor&gt;</a:t>
            </a:r>
          </a:p>
          <a:p>
            <a:r>
              <a:rPr lang="en-US" sz="1200" b="1" dirty="0" smtClean="0"/>
              <a:t> &lt;Thermocouple&gt;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LotID</a:t>
            </a:r>
            <a:r>
              <a:rPr lang="en-US" sz="1200" b="1" dirty="0" smtClean="0"/>
              <a:t> GUID="b.f.g.9_34.8"&gt;XY12B&lt;/</a:t>
            </a:r>
            <a:r>
              <a:rPr lang="en-US" sz="1200" b="1" dirty="0" err="1" smtClean="0"/>
              <a:t>LotID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BirthDate</a:t>
            </a:r>
            <a:r>
              <a:rPr lang="en-US" sz="1200" b="1" dirty="0" smtClean="0"/>
              <a:t> GUID="b.f.g.9_15.6"&gt;2009-04-10&lt;/</a:t>
            </a:r>
            <a:r>
              <a:rPr lang="en-US" sz="1200" b="1" dirty="0" err="1" smtClean="0"/>
              <a:t>BirthDate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EndDate</a:t>
            </a:r>
            <a:r>
              <a:rPr lang="en-US" sz="1200" b="1" dirty="0" smtClean="0"/>
              <a:t> GUID="b.f.g.9_2.56.6"&gt;2012-04-10&lt;/</a:t>
            </a:r>
            <a:r>
              <a:rPr lang="en-US" sz="1200" b="1" dirty="0" err="1" smtClean="0"/>
              <a:t>EndDate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&lt;/Thermocouple&gt;</a:t>
            </a:r>
          </a:p>
          <a:p>
            <a:r>
              <a:rPr lang="en-US" sz="1200" b="1" dirty="0" smtClean="0"/>
              <a:t> &lt;Fan&gt;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LotID</a:t>
            </a:r>
            <a:r>
              <a:rPr lang="en-US" sz="1200" b="1" dirty="0" smtClean="0"/>
              <a:t> GUID="d.f.g.9_34.8"&gt;45A18&lt;/</a:t>
            </a:r>
            <a:r>
              <a:rPr lang="en-US" sz="1200" b="1" dirty="0" err="1" smtClean="0"/>
              <a:t>LotID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BirthDate</a:t>
            </a:r>
            <a:r>
              <a:rPr lang="en-US" sz="1200" b="1" dirty="0" smtClean="0"/>
              <a:t> GUID="d.f.g.9_15.6"&gt;2009-04-20&lt;/</a:t>
            </a:r>
            <a:r>
              <a:rPr lang="en-US" sz="1200" b="1" dirty="0" err="1" smtClean="0"/>
              <a:t>BirthDate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EndDate</a:t>
            </a:r>
            <a:r>
              <a:rPr lang="en-US" sz="1200" b="1" dirty="0" smtClean="0"/>
              <a:t> GUID="d.f.g.9_2.56.6"&gt;2014-04-20&lt;/</a:t>
            </a:r>
            <a:r>
              <a:rPr lang="en-US" sz="1200" b="1" dirty="0" err="1" smtClean="0"/>
              <a:t>EndDate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&lt;/Fan&gt;</a:t>
            </a:r>
          </a:p>
          <a:p>
            <a:r>
              <a:rPr lang="en-US" sz="1200" b="1" dirty="0" smtClean="0"/>
              <a:t>&lt;/</a:t>
            </a:r>
            <a:r>
              <a:rPr lang="en-US" sz="1200" b="1" dirty="0" err="1" smtClean="0"/>
              <a:t>Refrig</a:t>
            </a:r>
            <a:r>
              <a:rPr lang="en-US" sz="1200" b="1" dirty="0" smtClean="0"/>
              <a:t>&gt;</a:t>
            </a:r>
            <a:endParaRPr lang="en-US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838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English System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00600" y="838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Finnish System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419600" y="1231880"/>
            <a:ext cx="4648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&lt;?xml version="1.0" encoding="UTF-8" ?&gt; </a:t>
            </a:r>
          </a:p>
          <a:p>
            <a:r>
              <a:rPr lang="en-US" sz="1200" b="1" dirty="0" smtClean="0"/>
              <a:t>&lt;</a:t>
            </a:r>
            <a:r>
              <a:rPr lang="en-US" sz="1200" b="1" dirty="0" err="1" smtClean="0"/>
              <a:t>Jääkaappi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&lt;</a:t>
            </a:r>
            <a:r>
              <a:rPr lang="en-US" sz="1200" b="1" dirty="0" err="1" smtClean="0"/>
              <a:t>Vastus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SarjaNumero</a:t>
            </a:r>
            <a:r>
              <a:rPr lang="en-US" sz="1200" b="1" dirty="0" smtClean="0"/>
              <a:t> GUID="a.f.g.9_34.8"&gt;1234&lt;/</a:t>
            </a:r>
            <a:r>
              <a:rPr lang="en-US" sz="1200" b="1" dirty="0" err="1" smtClean="0"/>
              <a:t>SarjaNumero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SyntymäPvm</a:t>
            </a:r>
            <a:r>
              <a:rPr lang="en-US" sz="1200" b="1" dirty="0" smtClean="0"/>
              <a:t> GUID="a.f.g.9_15.6"&gt;2009-04-15&lt;/</a:t>
            </a:r>
            <a:r>
              <a:rPr lang="en-US" sz="1200" b="1" dirty="0" err="1" smtClean="0"/>
              <a:t>SyntymäPvm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LoppuPvm</a:t>
            </a:r>
            <a:r>
              <a:rPr lang="en-US" sz="1200" b="1" dirty="0" smtClean="0"/>
              <a:t> GUID="a.f.g.9_2.56.6"&gt;2019-04-15&lt;/</a:t>
            </a:r>
            <a:r>
              <a:rPr lang="en-US" sz="1200" b="1" dirty="0" err="1" smtClean="0"/>
              <a:t>LoppuPvm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&lt;/</a:t>
            </a:r>
            <a:r>
              <a:rPr lang="en-US" sz="1200" b="1" dirty="0" err="1" smtClean="0"/>
              <a:t>Vastus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&lt;</a:t>
            </a:r>
            <a:r>
              <a:rPr lang="en-US" sz="1200" b="1" dirty="0" err="1" smtClean="0"/>
              <a:t>Termopari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SarjaNumero</a:t>
            </a:r>
            <a:r>
              <a:rPr lang="en-US" sz="1200" b="1" dirty="0" smtClean="0"/>
              <a:t> GUID="b.f.g.9_34.8"&gt;XY12B&lt;/</a:t>
            </a:r>
            <a:r>
              <a:rPr lang="en-US" sz="1200" b="1" dirty="0" err="1" smtClean="0"/>
              <a:t>SarjaNumero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SyntymäPvm</a:t>
            </a:r>
            <a:r>
              <a:rPr lang="en-US" sz="1200" b="1" dirty="0" smtClean="0"/>
              <a:t> GUID="b.f.g.9_15.6"&gt;2009-04-10&lt;/</a:t>
            </a:r>
            <a:r>
              <a:rPr lang="en-US" sz="1200" b="1" dirty="0" err="1" smtClean="0"/>
              <a:t>SyntymäPvm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LoppuPvm</a:t>
            </a:r>
            <a:r>
              <a:rPr lang="en-US" sz="1200" b="1" dirty="0" smtClean="0"/>
              <a:t> GUID="b.f.g.9_2.56.6"&gt;2012-04-10&lt;/</a:t>
            </a:r>
            <a:r>
              <a:rPr lang="en-US" sz="1200" b="1" dirty="0" err="1" smtClean="0"/>
              <a:t>LoppuPvm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&lt;/</a:t>
            </a:r>
            <a:r>
              <a:rPr lang="en-US" sz="1200" b="1" dirty="0" err="1" smtClean="0"/>
              <a:t>Termopari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&lt;</a:t>
            </a:r>
            <a:r>
              <a:rPr lang="en-US" sz="1200" b="1" dirty="0" err="1" smtClean="0"/>
              <a:t>Tuuletin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SarjaNumero</a:t>
            </a:r>
            <a:r>
              <a:rPr lang="en-US" sz="1200" b="1" dirty="0" smtClean="0"/>
              <a:t> GUID="d.f.g.9_34.8"&gt;45A18&lt;/</a:t>
            </a:r>
            <a:r>
              <a:rPr lang="en-US" sz="1200" b="1" dirty="0" err="1" smtClean="0"/>
              <a:t>SarjaNumero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SyntymäPvm</a:t>
            </a:r>
            <a:r>
              <a:rPr lang="en-US" sz="1200" b="1" dirty="0" smtClean="0"/>
              <a:t> GUID="d.f.g.9_15.6"&gt;2009-04-20&lt;/</a:t>
            </a:r>
            <a:r>
              <a:rPr lang="en-US" sz="1200" b="1" dirty="0" err="1" smtClean="0"/>
              <a:t>SyntymäPvm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  &lt;</a:t>
            </a:r>
            <a:r>
              <a:rPr lang="en-US" sz="1200" b="1" dirty="0" err="1" smtClean="0"/>
              <a:t>LoppuPvm</a:t>
            </a:r>
            <a:r>
              <a:rPr lang="en-US" sz="1200" b="1" dirty="0" smtClean="0"/>
              <a:t> GUID="d.f.g.9_2.56.6"&gt;2014-04-20&lt;/</a:t>
            </a:r>
            <a:r>
              <a:rPr lang="en-US" sz="1200" b="1" dirty="0" err="1" smtClean="0"/>
              <a:t>LoppuPvm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 &lt;/</a:t>
            </a:r>
            <a:r>
              <a:rPr lang="en-US" sz="1200" b="1" dirty="0" err="1" smtClean="0"/>
              <a:t>Tuuletin</a:t>
            </a:r>
            <a:r>
              <a:rPr lang="en-US" sz="1200" b="1" dirty="0" smtClean="0"/>
              <a:t>&gt;</a:t>
            </a:r>
          </a:p>
          <a:p>
            <a:r>
              <a:rPr lang="en-US" sz="1200" b="1" dirty="0" smtClean="0"/>
              <a:t>&lt;/</a:t>
            </a:r>
            <a:r>
              <a:rPr lang="en-US" sz="1200" b="1" dirty="0" err="1" smtClean="0"/>
              <a:t>Jääkaappi</a:t>
            </a:r>
            <a:r>
              <a:rPr lang="en-US" sz="1200" b="1" dirty="0" smtClean="0"/>
              <a:t>&gt;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en-US" dirty="0" smtClean="0"/>
              <a:t>Gap Analysis Tools Demo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28600" y="76200"/>
            <a:ext cx="8686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b="1" dirty="0" smtClean="0">
                <a:latin typeface="+mj-lt"/>
              </a:rPr>
              <a:t>Example Open Group Gap Analysis Reports</a:t>
            </a:r>
            <a:endParaRPr lang="en-US" sz="32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146304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Systems Comparison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257800" y="146304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Languages Comparison</a:t>
            </a:r>
            <a:endParaRPr lang="en-US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6200" y="2072640"/>
          <a:ext cx="4343400" cy="4572000"/>
        </p:xfrm>
        <a:graphic>
          <a:graphicData uri="http://schemas.openxmlformats.org/drawingml/2006/table">
            <a:tbl>
              <a:tblPr/>
              <a:tblGrid>
                <a:gridCol w="1447800"/>
                <a:gridCol w="1447800"/>
                <a:gridCol w="1447800"/>
              </a:tblGrid>
              <a:tr h="344978">
                <a:tc>
                  <a:txBody>
                    <a:bodyPr/>
                    <a:lstStyle/>
                    <a:p>
                      <a:r>
                        <a:rPr lang="en-US" dirty="0"/>
                        <a:t>UDEF GUID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Refrig1.txt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Refrig2.txt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497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4978">
                <a:tc>
                  <a:txBody>
                    <a:bodyPr/>
                    <a:lstStyle/>
                    <a:p>
                      <a:r>
                        <a:rPr lang="en-US"/>
                        <a:t>a.f.g.9_15.6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{}BirthDate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{}MfgDate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4978">
                <a:tc>
                  <a:txBody>
                    <a:bodyPr/>
                    <a:lstStyle/>
                    <a:p>
                      <a:r>
                        <a:rPr lang="en-US"/>
                        <a:t>a.f.g.9_2.56.6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{}EndDate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{}ShelfDate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4978">
                <a:tc>
                  <a:txBody>
                    <a:bodyPr/>
                    <a:lstStyle/>
                    <a:p>
                      <a:r>
                        <a:rPr lang="en-US"/>
                        <a:t>a.f.g.9_34.8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{}LotID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{}LotNum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4978">
                <a:tc>
                  <a:txBody>
                    <a:bodyPr/>
                    <a:lstStyle/>
                    <a:p>
                      <a:r>
                        <a:rPr lang="en-US"/>
                        <a:t>b.f.g.9_15.6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{}BirthDate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{}MfgDate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4978">
                <a:tc>
                  <a:txBody>
                    <a:bodyPr/>
                    <a:lstStyle/>
                    <a:p>
                      <a:r>
                        <a:rPr lang="en-US"/>
                        <a:t>b.f.g.9_2.56.6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{}EndDate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{}ShelfDate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4978">
                <a:tc>
                  <a:txBody>
                    <a:bodyPr/>
                    <a:lstStyle/>
                    <a:p>
                      <a:r>
                        <a:rPr lang="en-US"/>
                        <a:t>b.f.g.9_34.8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{}LotID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{}LotNum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4978">
                <a:tc>
                  <a:txBody>
                    <a:bodyPr/>
                    <a:lstStyle/>
                    <a:p>
                      <a:r>
                        <a:rPr lang="en-US"/>
                        <a:t>d.f.g.9_15.6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{}BirthDate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{}MfgDate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4978">
                <a:tc>
                  <a:txBody>
                    <a:bodyPr/>
                    <a:lstStyle/>
                    <a:p>
                      <a:r>
                        <a:rPr lang="en-US"/>
                        <a:t>d.f.g.9_2.56.6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{}EndDate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{}ShelfDate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4978">
                <a:tc>
                  <a:txBody>
                    <a:bodyPr/>
                    <a:lstStyle/>
                    <a:p>
                      <a:r>
                        <a:rPr lang="en-US"/>
                        <a:t>d.f.g.9_34.8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{}LotID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  <a:r>
                        <a:rPr lang="en-US" dirty="0" err="1"/>
                        <a:t>LotNum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419600" y="2072640"/>
          <a:ext cx="4648200" cy="4023360"/>
        </p:xfrm>
        <a:graphic>
          <a:graphicData uri="http://schemas.openxmlformats.org/drawingml/2006/table">
            <a:tbl>
              <a:tblPr/>
              <a:tblGrid>
                <a:gridCol w="1549400"/>
                <a:gridCol w="1549400"/>
                <a:gridCol w="1549400"/>
              </a:tblGrid>
              <a:tr h="351905">
                <a:tc>
                  <a:txBody>
                    <a:bodyPr/>
                    <a:lstStyle/>
                    <a:p>
                      <a:r>
                        <a:rPr lang="en-US"/>
                        <a:t>UDEF GUID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Refrig1-IT.txt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Refrig1-FI.txt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5190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51905">
                <a:tc>
                  <a:txBody>
                    <a:bodyPr/>
                    <a:lstStyle/>
                    <a:p>
                      <a:r>
                        <a:rPr lang="en-US"/>
                        <a:t>a.f.g.9_15.6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{}Nato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{}SyntymäPvm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51905">
                <a:tc>
                  <a:txBody>
                    <a:bodyPr/>
                    <a:lstStyle/>
                    <a:p>
                      <a:r>
                        <a:rPr lang="en-US"/>
                        <a:t>a.f.g.9_2.56.6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{}Morto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{}LoppuPvm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51905">
                <a:tc>
                  <a:txBody>
                    <a:bodyPr/>
                    <a:lstStyle/>
                    <a:p>
                      <a:r>
                        <a:rPr lang="en-US"/>
                        <a:t>a.f.g.9_34.8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{}Lotto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{}SarjaNumero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51905">
                <a:tc>
                  <a:txBody>
                    <a:bodyPr/>
                    <a:lstStyle/>
                    <a:p>
                      <a:r>
                        <a:rPr lang="en-US"/>
                        <a:t>b.f.g.9_15.6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{}Nato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{}SyntymäPvm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51905">
                <a:tc>
                  <a:txBody>
                    <a:bodyPr/>
                    <a:lstStyle/>
                    <a:p>
                      <a:r>
                        <a:rPr lang="en-US"/>
                        <a:t>b.f.g.9_2.56.6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{}Morto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{}LoppuPvm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51905">
                <a:tc>
                  <a:txBody>
                    <a:bodyPr/>
                    <a:lstStyle/>
                    <a:p>
                      <a:r>
                        <a:rPr lang="en-US"/>
                        <a:t>b.f.g.9_34.8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{}Lotto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{}SarjaNumero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51905">
                <a:tc>
                  <a:txBody>
                    <a:bodyPr/>
                    <a:lstStyle/>
                    <a:p>
                      <a:r>
                        <a:rPr lang="en-US"/>
                        <a:t>d.f.g.9_15.6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{}Nato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{}SyntymäPvm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51905">
                <a:tc>
                  <a:txBody>
                    <a:bodyPr/>
                    <a:lstStyle/>
                    <a:p>
                      <a:r>
                        <a:rPr lang="en-US"/>
                        <a:t>d.f.g.9_2.56.6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{}Morto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{}LoppuPvm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51905">
                <a:tc>
                  <a:txBody>
                    <a:bodyPr/>
                    <a:lstStyle/>
                    <a:p>
                      <a:r>
                        <a:rPr lang="en-US"/>
                        <a:t>d.f.g.9_34.8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{}Lotto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  <a:r>
                        <a:rPr lang="en-US" dirty="0" err="1"/>
                        <a:t>SarjaNumero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2057400" y="926068"/>
            <a:ext cx="502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https://jserver.opengroup.org/UDEF/UdefReport1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28600" y="76200"/>
            <a:ext cx="8686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b="1" dirty="0" smtClean="0">
                <a:latin typeface="+mj-lt"/>
              </a:rPr>
              <a:t>Example Enhanced Gap Analysis Reports</a:t>
            </a:r>
            <a:endParaRPr lang="en-US" sz="32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1219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Systems Comparison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971800" y="3910012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Languages Comparison</a:t>
            </a:r>
            <a:endParaRPr lang="en-US" b="1" dirty="0"/>
          </a:p>
        </p:txBody>
      </p:sp>
      <p:pic>
        <p:nvPicPr>
          <p:cNvPr id="7" name="Picture 6" descr="Gap-Enhance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676400"/>
            <a:ext cx="8528835" cy="2209800"/>
          </a:xfrm>
          <a:prstGeom prst="rect">
            <a:avLst/>
          </a:prstGeom>
        </p:spPr>
      </p:pic>
      <p:pic>
        <p:nvPicPr>
          <p:cNvPr id="11" name="Picture 10" descr="Gap-Enhanced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6035" y="4367212"/>
            <a:ext cx="8515734" cy="2338388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200400" y="773668"/>
            <a:ext cx="2622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http://www.udef-it.com/</a:t>
            </a:r>
            <a:endParaRPr lang="en-US" b="1" dirty="0"/>
          </a:p>
        </p:txBody>
      </p:sp>
      <p:pic>
        <p:nvPicPr>
          <p:cNvPr id="14" name="Picture 10" descr="Logo-Mar-2010-JPEG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228600"/>
            <a:ext cx="7905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28600" y="76200"/>
            <a:ext cx="8686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b="1" dirty="0" smtClean="0">
                <a:latin typeface="+mj-lt"/>
              </a:rPr>
              <a:t>Contact Information</a:t>
            </a:r>
            <a:endParaRPr lang="en-US" sz="3200" b="1" dirty="0">
              <a:latin typeface="+mj-lt"/>
            </a:endParaRPr>
          </a:p>
        </p:txBody>
      </p:sp>
      <p:pic>
        <p:nvPicPr>
          <p:cNvPr id="7" name="Picture 6" descr="Bus-Card-Ron-Apr-20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0750" y="2133600"/>
            <a:ext cx="4819650" cy="2754312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28600" y="76200"/>
            <a:ext cx="8686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b="1" dirty="0" smtClean="0">
                <a:latin typeface="+mj-lt"/>
              </a:rPr>
              <a:t>Mapping Concepts to UDEF - Six Basic Steps</a:t>
            </a:r>
            <a:endParaRPr lang="en-US" sz="3200" b="1" dirty="0">
              <a:latin typeface="+mj-lt"/>
            </a:endParaRPr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152400" y="1206500"/>
            <a:ext cx="8839200" cy="437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algn="l" eaLnBrk="1" hangingPunct="1">
              <a:spcBef>
                <a:spcPct val="50000"/>
              </a:spcBef>
              <a:buFontTx/>
              <a:buAutoNum type="arabicPeriod"/>
            </a:pPr>
            <a:r>
              <a:rPr lang="en-US" sz="1600" b="1" dirty="0">
                <a:cs typeface="Times New Roman" pitchFamily="18" charset="0"/>
              </a:rPr>
              <a:t>Identify the applicable UDEF property word that characterizes the dominant attribute (property) of the data element concept. </a:t>
            </a:r>
            <a:r>
              <a:rPr lang="en-US" sz="1600" b="1" dirty="0">
                <a:solidFill>
                  <a:srgbClr val="00279F"/>
                </a:solidFill>
                <a:cs typeface="Times New Roman" pitchFamily="18" charset="0"/>
              </a:rPr>
              <a:t>For example, Name, Identifier, Date, etc.</a:t>
            </a:r>
            <a:endParaRPr lang="en-US" sz="1600" b="1" dirty="0">
              <a:solidFill>
                <a:srgbClr val="00279F"/>
              </a:solidFill>
            </a:endParaRPr>
          </a:p>
          <a:p>
            <a:pPr marL="231775" indent="-231775" algn="l" eaLnBrk="1" hangingPunct="1">
              <a:spcBef>
                <a:spcPct val="50000"/>
              </a:spcBef>
              <a:buFontTx/>
              <a:buAutoNum type="arabicPeriod"/>
            </a:pPr>
            <a:r>
              <a:rPr lang="en-US" sz="1600" b="1" dirty="0">
                <a:cs typeface="Times New Roman" pitchFamily="18" charset="0"/>
              </a:rPr>
              <a:t>Identify the dominant UDEF object word that the dominant property (selected in step 1) is describing. </a:t>
            </a:r>
            <a:r>
              <a:rPr lang="en-US" sz="1600" b="1" dirty="0">
                <a:solidFill>
                  <a:srgbClr val="00279F"/>
                </a:solidFill>
                <a:cs typeface="Times New Roman" pitchFamily="18" charset="0"/>
              </a:rPr>
              <a:t>For example, </a:t>
            </a:r>
            <a:r>
              <a:rPr lang="en-US" sz="1600" b="1" dirty="0" err="1">
                <a:solidFill>
                  <a:srgbClr val="00279F"/>
                </a:solidFill>
                <a:cs typeface="Times New Roman" pitchFamily="18" charset="0"/>
              </a:rPr>
              <a:t>Person_Name</a:t>
            </a:r>
            <a:r>
              <a:rPr lang="en-US" sz="1600" b="1" dirty="0">
                <a:solidFill>
                  <a:srgbClr val="00279F"/>
                </a:solidFill>
                <a:cs typeface="Times New Roman" pitchFamily="18" charset="0"/>
              </a:rPr>
              <a:t>, </a:t>
            </a:r>
            <a:r>
              <a:rPr lang="en-US" sz="1600" b="1" dirty="0" err="1">
                <a:solidFill>
                  <a:srgbClr val="00279F"/>
                </a:solidFill>
                <a:cs typeface="Times New Roman" pitchFamily="18" charset="0"/>
              </a:rPr>
              <a:t>Product_Identifier</a:t>
            </a:r>
            <a:r>
              <a:rPr lang="en-US" sz="1600" b="1" dirty="0">
                <a:solidFill>
                  <a:srgbClr val="00279F"/>
                </a:solidFill>
                <a:cs typeface="Times New Roman" pitchFamily="18" charset="0"/>
              </a:rPr>
              <a:t>, </a:t>
            </a:r>
            <a:r>
              <a:rPr lang="en-US" sz="1600" b="1" dirty="0" err="1">
                <a:solidFill>
                  <a:srgbClr val="00279F"/>
                </a:solidFill>
                <a:cs typeface="Times New Roman" pitchFamily="18" charset="0"/>
              </a:rPr>
              <a:t>Document_Date</a:t>
            </a:r>
            <a:r>
              <a:rPr lang="en-US" sz="1600" b="1" dirty="0">
                <a:solidFill>
                  <a:srgbClr val="00279F"/>
                </a:solidFill>
                <a:cs typeface="Times New Roman" pitchFamily="18" charset="0"/>
              </a:rPr>
              <a:t>, etc.</a:t>
            </a:r>
            <a:endParaRPr lang="en-US" sz="1600" b="1" dirty="0">
              <a:solidFill>
                <a:srgbClr val="00279F"/>
              </a:solidFill>
            </a:endParaRPr>
          </a:p>
          <a:p>
            <a:pPr marL="231775" indent="-231775" algn="l" eaLnBrk="1" hangingPunct="1">
              <a:spcBef>
                <a:spcPct val="50000"/>
              </a:spcBef>
              <a:buFontTx/>
              <a:buAutoNum type="arabicPeriod"/>
            </a:pPr>
            <a:r>
              <a:rPr lang="en-US" sz="1600" b="1" dirty="0">
                <a:cs typeface="Times New Roman" pitchFamily="18" charset="0"/>
              </a:rPr>
              <a:t>By reviewing the UDEF tree for the selected property identified in step 1, identify applicable qualifiers that are necessary to unambiguously describe the property word term.</a:t>
            </a:r>
            <a:r>
              <a:rPr lang="en-US" sz="1600" b="1" dirty="0"/>
              <a:t> </a:t>
            </a:r>
            <a:r>
              <a:rPr lang="en-US" sz="1600" b="1" dirty="0">
                <a:solidFill>
                  <a:srgbClr val="00279F"/>
                </a:solidFill>
              </a:rPr>
              <a:t>For example, Family Name</a:t>
            </a:r>
          </a:p>
          <a:p>
            <a:pPr marL="231775" indent="-231775" algn="l" eaLnBrk="1" hangingPunct="1">
              <a:spcBef>
                <a:spcPct val="50000"/>
              </a:spcBef>
              <a:buFontTx/>
              <a:buAutoNum type="arabicPeriod"/>
            </a:pPr>
            <a:r>
              <a:rPr lang="en-US" sz="1600" b="1" dirty="0">
                <a:cs typeface="Times New Roman" pitchFamily="18" charset="0"/>
              </a:rPr>
              <a:t>By reviewing the UDEF tree for the selected object identified in step 2, identify applicable qualifiers that are necessary to unambiguously describe the object word term. </a:t>
            </a:r>
            <a:r>
              <a:rPr lang="en-US" sz="1600" b="1" dirty="0">
                <a:solidFill>
                  <a:srgbClr val="00279F"/>
                </a:solidFill>
                <a:cs typeface="Times New Roman" pitchFamily="18" charset="0"/>
              </a:rPr>
              <a:t>For example, Customer Person</a:t>
            </a:r>
            <a:endParaRPr lang="en-US" sz="1600" b="1" dirty="0">
              <a:solidFill>
                <a:srgbClr val="00279F"/>
              </a:solidFill>
            </a:endParaRPr>
          </a:p>
          <a:p>
            <a:pPr marL="231775" indent="-231775" algn="l" eaLnBrk="1" hangingPunct="1">
              <a:spcBef>
                <a:spcPct val="50000"/>
              </a:spcBef>
              <a:buFontTx/>
              <a:buAutoNum type="arabicPeriod"/>
            </a:pPr>
            <a:r>
              <a:rPr lang="en-US" sz="1600" b="1" dirty="0"/>
              <a:t>Concatenate the object term and the property term to create a UDEF naming convention compliant name where it is recognized that the name may seem artificially long. </a:t>
            </a:r>
            <a:r>
              <a:rPr lang="en-US" sz="1600" b="1" dirty="0">
                <a:solidFill>
                  <a:srgbClr val="00279F"/>
                </a:solidFill>
              </a:rPr>
              <a:t>For example, Customer </a:t>
            </a:r>
            <a:r>
              <a:rPr lang="en-US" sz="1600" b="1" dirty="0" err="1">
                <a:solidFill>
                  <a:srgbClr val="00279F"/>
                </a:solidFill>
              </a:rPr>
              <a:t>Person_Family</a:t>
            </a:r>
            <a:r>
              <a:rPr lang="en-US" sz="1600" b="1" dirty="0">
                <a:solidFill>
                  <a:srgbClr val="00279F"/>
                </a:solidFill>
              </a:rPr>
              <a:t> Name</a:t>
            </a:r>
          </a:p>
          <a:p>
            <a:pPr marL="231775" indent="-231775" algn="l" eaLnBrk="1" hangingPunct="1">
              <a:spcBef>
                <a:spcPct val="50000"/>
              </a:spcBef>
              <a:buFontTx/>
              <a:buAutoNum type="arabicPeriod"/>
            </a:pPr>
            <a:r>
              <a:rPr lang="en-US" sz="1600" b="1" dirty="0"/>
              <a:t>Derive a structured ID based on the UDEF taxonomy that carries the UDEF inherited indexing scheme. </a:t>
            </a:r>
            <a:r>
              <a:rPr lang="en-US" sz="1600" b="1" dirty="0">
                <a:solidFill>
                  <a:srgbClr val="00279F"/>
                </a:solidFill>
              </a:rPr>
              <a:t>For example &lt;</a:t>
            </a:r>
            <a:r>
              <a:rPr lang="en-US" sz="1600" b="1" dirty="0" err="1">
                <a:solidFill>
                  <a:srgbClr val="00279F"/>
                </a:solidFill>
              </a:rPr>
              <a:t>CustomerPersonFamilyName</a:t>
            </a:r>
            <a:r>
              <a:rPr lang="en-US" sz="1600" b="1" dirty="0">
                <a:solidFill>
                  <a:srgbClr val="00279F"/>
                </a:solidFill>
              </a:rPr>
              <a:t> UDEFID=“as.5_11.10”&gt;</a:t>
            </a:r>
          </a:p>
        </p:txBody>
      </p:sp>
      <p:sp>
        <p:nvSpPr>
          <p:cNvPr id="6" name="Rectangle 5"/>
          <p:cNvSpPr/>
          <p:nvPr/>
        </p:nvSpPr>
        <p:spPr>
          <a:xfrm>
            <a:off x="1752600" y="5754469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hlinkClick r:id="rId2"/>
              </a:rPr>
              <a:t>http://www.opengroup.org/udefinfo/htm/en_defs.htm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28600" y="76200"/>
            <a:ext cx="8686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b="1" dirty="0" smtClean="0">
                <a:latin typeface="+mj-lt"/>
              </a:rPr>
              <a:t>QLM Refrigerator Component Concepts</a:t>
            </a:r>
            <a:endParaRPr lang="en-US" sz="3200" b="1" dirty="0">
              <a:latin typeface="+mj-lt"/>
            </a:endParaRPr>
          </a:p>
        </p:txBody>
      </p:sp>
      <p:pic>
        <p:nvPicPr>
          <p:cNvPr id="7" name="Picture 6" descr="image0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05333" y="1048400"/>
            <a:ext cx="4933334" cy="52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28600" y="685800"/>
            <a:ext cx="25908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28600" y="76200"/>
            <a:ext cx="8686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b="1" dirty="0" smtClean="0">
                <a:latin typeface="+mj-lt"/>
              </a:rPr>
              <a:t>Mapping Resistor Component Concept to UDEF</a:t>
            </a:r>
            <a:endParaRPr lang="en-US" sz="3200" b="1" dirty="0">
              <a:latin typeface="+mj-lt"/>
            </a:endParaRPr>
          </a:p>
        </p:txBody>
      </p:sp>
      <p:pic>
        <p:nvPicPr>
          <p:cNvPr id="4" name="Picture 3" descr="image0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579" y="838200"/>
            <a:ext cx="5342021" cy="5638800"/>
          </a:xfrm>
          <a:prstGeom prst="rect">
            <a:avLst/>
          </a:prstGeom>
        </p:spPr>
      </p:pic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152400" y="2075795"/>
            <a:ext cx="8839200" cy="44012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algn="l" eaLnBrk="1" hangingPunct="1">
              <a:spcBef>
                <a:spcPct val="50000"/>
              </a:spcBef>
              <a:buFontTx/>
              <a:buAutoNum type="arabicPeriod"/>
            </a:pPr>
            <a:r>
              <a:rPr lang="en-US" sz="1600" b="1" dirty="0">
                <a:cs typeface="Times New Roman" pitchFamily="18" charset="0"/>
              </a:rPr>
              <a:t>Identify the applicable UDEF property word that characterizes the dominant attribute (property) of the data element concept. </a:t>
            </a:r>
            <a:r>
              <a:rPr lang="en-US" sz="1600" b="1" dirty="0">
                <a:solidFill>
                  <a:srgbClr val="00279F"/>
                </a:solidFill>
                <a:cs typeface="Times New Roman" pitchFamily="18" charset="0"/>
              </a:rPr>
              <a:t>For </a:t>
            </a:r>
            <a:r>
              <a:rPr lang="en-US" sz="1600" b="1" dirty="0" smtClean="0">
                <a:solidFill>
                  <a:srgbClr val="00279F"/>
                </a:solidFill>
                <a:cs typeface="Times New Roman" pitchFamily="18" charset="0"/>
              </a:rPr>
              <a:t>above example = Identifier</a:t>
            </a:r>
            <a:endParaRPr lang="en-US" sz="1600" b="1" dirty="0">
              <a:solidFill>
                <a:srgbClr val="00279F"/>
              </a:solidFill>
            </a:endParaRPr>
          </a:p>
          <a:p>
            <a:pPr marL="231775" indent="-231775" algn="l" eaLnBrk="1" hangingPunct="1">
              <a:spcBef>
                <a:spcPct val="50000"/>
              </a:spcBef>
              <a:buFontTx/>
              <a:buAutoNum type="arabicPeriod"/>
            </a:pPr>
            <a:r>
              <a:rPr lang="en-US" sz="1600" b="1" dirty="0">
                <a:cs typeface="Times New Roman" pitchFamily="18" charset="0"/>
              </a:rPr>
              <a:t>Identify the dominant UDEF object word that the dominant property (selected in step 1) is describing. </a:t>
            </a:r>
            <a:r>
              <a:rPr lang="en-US" sz="1600" b="1" dirty="0">
                <a:solidFill>
                  <a:srgbClr val="00279F"/>
                </a:solidFill>
                <a:cs typeface="Times New Roman" pitchFamily="18" charset="0"/>
              </a:rPr>
              <a:t>For </a:t>
            </a:r>
            <a:r>
              <a:rPr lang="en-US" sz="1600" b="1" dirty="0" smtClean="0">
                <a:solidFill>
                  <a:srgbClr val="00279F"/>
                </a:solidFill>
                <a:cs typeface="Times New Roman" pitchFamily="18" charset="0"/>
              </a:rPr>
              <a:t>above example = </a:t>
            </a:r>
            <a:r>
              <a:rPr lang="en-US" sz="1600" b="1" dirty="0" err="1" smtClean="0">
                <a:solidFill>
                  <a:srgbClr val="00279F"/>
                </a:solidFill>
                <a:cs typeface="Times New Roman" pitchFamily="18" charset="0"/>
              </a:rPr>
              <a:t>Product_Identifier</a:t>
            </a:r>
            <a:endParaRPr lang="en-US" sz="1600" b="1" dirty="0">
              <a:solidFill>
                <a:srgbClr val="00279F"/>
              </a:solidFill>
            </a:endParaRPr>
          </a:p>
          <a:p>
            <a:pPr marL="231775" indent="-231775" algn="l" eaLnBrk="1" hangingPunct="1">
              <a:spcBef>
                <a:spcPct val="50000"/>
              </a:spcBef>
              <a:buFontTx/>
              <a:buAutoNum type="arabicPeriod"/>
            </a:pPr>
            <a:r>
              <a:rPr lang="en-US" sz="1600" b="1" dirty="0">
                <a:cs typeface="Times New Roman" pitchFamily="18" charset="0"/>
              </a:rPr>
              <a:t>By reviewing the UDEF tree for the selected property identified in step 1, identify applicable qualifiers that are necessary to unambiguously describe the property word term.</a:t>
            </a:r>
            <a:r>
              <a:rPr lang="en-US" sz="1600" b="1" dirty="0"/>
              <a:t> </a:t>
            </a:r>
            <a:r>
              <a:rPr lang="en-US" sz="1600" b="1" dirty="0" smtClean="0">
                <a:solidFill>
                  <a:srgbClr val="00279F"/>
                </a:solidFill>
              </a:rPr>
              <a:t>For above example = Lot Identifier</a:t>
            </a:r>
            <a:endParaRPr lang="en-US" sz="1600" b="1" dirty="0">
              <a:solidFill>
                <a:srgbClr val="00279F"/>
              </a:solidFill>
            </a:endParaRPr>
          </a:p>
          <a:p>
            <a:pPr marL="231775" indent="-231775" algn="l" eaLnBrk="1" hangingPunct="1">
              <a:spcBef>
                <a:spcPct val="50000"/>
              </a:spcBef>
              <a:buFontTx/>
              <a:buAutoNum type="arabicPeriod"/>
            </a:pPr>
            <a:r>
              <a:rPr lang="en-US" sz="1600" b="1" dirty="0">
                <a:cs typeface="Times New Roman" pitchFamily="18" charset="0"/>
              </a:rPr>
              <a:t>By reviewing the UDEF tree for the selected object identified in step 2, identify applicable qualifiers that are necessary to unambiguously describe the object word term. </a:t>
            </a:r>
            <a:r>
              <a:rPr lang="en-US" sz="1600" b="1" dirty="0">
                <a:solidFill>
                  <a:srgbClr val="00279F"/>
                </a:solidFill>
                <a:cs typeface="Times New Roman" pitchFamily="18" charset="0"/>
              </a:rPr>
              <a:t>For </a:t>
            </a:r>
            <a:r>
              <a:rPr lang="en-US" sz="1600" b="1" dirty="0" smtClean="0">
                <a:solidFill>
                  <a:srgbClr val="00279F"/>
                </a:solidFill>
                <a:cs typeface="Times New Roman" pitchFamily="18" charset="0"/>
              </a:rPr>
              <a:t>above example = Resistor Component Part Product</a:t>
            </a:r>
            <a:endParaRPr lang="en-US" sz="1600" b="1" dirty="0">
              <a:solidFill>
                <a:srgbClr val="00279F"/>
              </a:solidFill>
            </a:endParaRPr>
          </a:p>
          <a:p>
            <a:pPr marL="231775" indent="-231775" algn="l" eaLnBrk="1" hangingPunct="1">
              <a:spcBef>
                <a:spcPct val="50000"/>
              </a:spcBef>
              <a:buFontTx/>
              <a:buAutoNum type="arabicPeriod"/>
            </a:pPr>
            <a:r>
              <a:rPr lang="en-US" sz="1600" b="1" dirty="0"/>
              <a:t>Concatenate the object term and the property term to create a UDEF naming convention compliant name where it is recognized that the name may seem artificially long. </a:t>
            </a:r>
            <a:r>
              <a:rPr lang="en-US" sz="1600" b="1" dirty="0">
                <a:solidFill>
                  <a:srgbClr val="00279F"/>
                </a:solidFill>
              </a:rPr>
              <a:t>For </a:t>
            </a:r>
            <a:r>
              <a:rPr lang="en-US" sz="1600" b="1" dirty="0" smtClean="0">
                <a:solidFill>
                  <a:srgbClr val="00279F"/>
                </a:solidFill>
              </a:rPr>
              <a:t>above example = Resistor Component Part </a:t>
            </a:r>
            <a:r>
              <a:rPr lang="en-US" sz="1600" b="1" dirty="0" err="1" smtClean="0">
                <a:solidFill>
                  <a:srgbClr val="00279F"/>
                </a:solidFill>
              </a:rPr>
              <a:t>Product_Lot</a:t>
            </a:r>
            <a:r>
              <a:rPr lang="en-US" sz="1600" b="1" dirty="0" smtClean="0">
                <a:solidFill>
                  <a:srgbClr val="00279F"/>
                </a:solidFill>
              </a:rPr>
              <a:t> Identifier</a:t>
            </a:r>
            <a:endParaRPr lang="en-US" sz="1600" b="1" dirty="0">
              <a:solidFill>
                <a:srgbClr val="00279F"/>
              </a:solidFill>
            </a:endParaRPr>
          </a:p>
          <a:p>
            <a:pPr marL="231775" indent="-231775">
              <a:spcBef>
                <a:spcPct val="50000"/>
              </a:spcBef>
              <a:buFontTx/>
              <a:buAutoNum type="arabicPeriod"/>
            </a:pPr>
            <a:r>
              <a:rPr lang="en-US" sz="1600" b="1" dirty="0"/>
              <a:t>Derive a structured ID based on the UDEF taxonomy that carries the UDEF inherited indexing scheme. </a:t>
            </a:r>
            <a:r>
              <a:rPr lang="en-US" sz="1600" b="1" dirty="0">
                <a:solidFill>
                  <a:srgbClr val="00279F"/>
                </a:solidFill>
              </a:rPr>
              <a:t>For </a:t>
            </a:r>
            <a:r>
              <a:rPr lang="en-US" sz="1600" b="1" dirty="0" smtClean="0">
                <a:solidFill>
                  <a:srgbClr val="00279F"/>
                </a:solidFill>
              </a:rPr>
              <a:t>above example &lt;</a:t>
            </a:r>
            <a:r>
              <a:rPr lang="en-US" sz="1600" b="1" dirty="0" err="1" smtClean="0">
                <a:solidFill>
                  <a:srgbClr val="00279F"/>
                </a:solidFill>
              </a:rPr>
              <a:t>ResistorComponentPartProductLotIdentifier</a:t>
            </a:r>
            <a:r>
              <a:rPr lang="en-US" sz="1600" b="1" dirty="0" smtClean="0">
                <a:solidFill>
                  <a:srgbClr val="00279F"/>
                </a:solidFill>
              </a:rPr>
              <a:t> </a:t>
            </a:r>
            <a:r>
              <a:rPr lang="en-US" sz="1600" b="1" dirty="0">
                <a:solidFill>
                  <a:srgbClr val="00279F"/>
                </a:solidFill>
              </a:rPr>
              <a:t>UDEFID</a:t>
            </a:r>
            <a:r>
              <a:rPr lang="en-US" sz="1600" b="1" dirty="0" smtClean="0">
                <a:solidFill>
                  <a:srgbClr val="00279F"/>
                </a:solidFill>
              </a:rPr>
              <a:t>=“a.f.g.9_34.8”&gt;</a:t>
            </a:r>
            <a:endParaRPr lang="en-US" sz="1600" b="1" dirty="0">
              <a:solidFill>
                <a:srgbClr val="00279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57200" y="0"/>
            <a:ext cx="8686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b="1" dirty="0" smtClean="0">
                <a:latin typeface="+mj-lt"/>
              </a:rPr>
              <a:t>QLM to UDEF </a:t>
            </a:r>
            <a:r>
              <a:rPr lang="en-US" sz="3200" b="1" dirty="0">
                <a:latin typeface="+mj-lt"/>
              </a:rPr>
              <a:t>Mappings</a:t>
            </a:r>
          </a:p>
        </p:txBody>
      </p:sp>
      <p:pic>
        <p:nvPicPr>
          <p:cNvPr id="14" name="Picture 13" descr="image0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762000"/>
            <a:ext cx="4707729" cy="4962200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>
            <a:off x="152400" y="1761800"/>
            <a:ext cx="16764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 flipV="1">
            <a:off x="152400" y="1761800"/>
            <a:ext cx="16002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52401" y="3895400"/>
            <a:ext cx="16764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 flipV="1">
            <a:off x="152401" y="3895400"/>
            <a:ext cx="16002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3886199" y="1737360"/>
          <a:ext cx="4953001" cy="3139440"/>
        </p:xfrm>
        <a:graphic>
          <a:graphicData uri="http://schemas.openxmlformats.org/drawingml/2006/table">
            <a:tbl>
              <a:tblPr/>
              <a:tblGrid>
                <a:gridCol w="2515809"/>
                <a:gridCol w="1349629"/>
                <a:gridCol w="1087563"/>
              </a:tblGrid>
              <a:tr h="1962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171717"/>
                          </a:solidFill>
                          <a:latin typeface="Calibri"/>
                        </a:rPr>
                        <a:t>UDEF Object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UDEF Property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UDEF 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Resistor Component Part Product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Lot Identifier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a.</a:t>
                      </a:r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f.g.9_34.8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Resistor Component Part Product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Manufacture 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a.</a:t>
                      </a:r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f.g.9_15.6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Resistor Component Part Product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Usage End 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a.</a:t>
                      </a:r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f.g.9_</a:t>
                      </a:r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2.</a:t>
                      </a:r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56.6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Thermocouple Component Part Product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Lot Identifier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b.</a:t>
                      </a:r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f.g.9_34.8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Thermocouple Component Part Product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Manufacture 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b.</a:t>
                      </a:r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f.g.9_15.6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Thermocouple Component Part Product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Usage End 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b.</a:t>
                      </a:r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f.g.9_</a:t>
                      </a:r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2.</a:t>
                      </a:r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56.6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Refrigerator Assembly Product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Serial Identifier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b.</a:t>
                      </a:r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o.9_31.8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Refrigerator Assembly Product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Assembly 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b.</a:t>
                      </a:r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o.9_2.6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Refrigerator Assembly Product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Usage End 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b.</a:t>
                      </a:r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o.9_</a:t>
                      </a:r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2.</a:t>
                      </a:r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56.6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Compressor Component Part Product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Lot Identifier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c.</a:t>
                      </a:r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f.g.9_34.8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Compressor Component Part Product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Manufacture 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c.</a:t>
                      </a:r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f.g.9_15.6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Compressor Component Part Product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Usage End 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c.</a:t>
                      </a:r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f.g.9_</a:t>
                      </a:r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2.</a:t>
                      </a:r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56.6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Fan Component Part Product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Lot Identifier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d.</a:t>
                      </a:r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f.g.9_34.8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Fan Component Part Product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Manufacture 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d.</a:t>
                      </a:r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f.g.9_15.6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171717"/>
                          </a:solidFill>
                          <a:latin typeface="Calibri"/>
                        </a:rPr>
                        <a:t>Fan Component Part Product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Usage End 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d.</a:t>
                      </a:r>
                      <a:r>
                        <a:rPr lang="en-US" sz="1100" b="0" i="0" u="none" strike="noStrike" dirty="0">
                          <a:solidFill>
                            <a:srgbClr val="171717"/>
                          </a:solidFill>
                          <a:latin typeface="Calibri"/>
                        </a:rPr>
                        <a:t>f.g.9_</a:t>
                      </a: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2.</a:t>
                      </a:r>
                      <a:r>
                        <a:rPr lang="en-US" sz="1100" b="0" i="0" u="none" strike="noStrike" dirty="0">
                          <a:solidFill>
                            <a:srgbClr val="171717"/>
                          </a:solidFill>
                          <a:latin typeface="Calibri"/>
                        </a:rPr>
                        <a:t>56.6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Left Brace 8"/>
          <p:cNvSpPr/>
          <p:nvPr/>
        </p:nvSpPr>
        <p:spPr>
          <a:xfrm>
            <a:off x="3657600" y="1981200"/>
            <a:ext cx="198119" cy="5334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1981200" y="1371600"/>
            <a:ext cx="160020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Left Brace 11"/>
          <p:cNvSpPr/>
          <p:nvPr/>
        </p:nvSpPr>
        <p:spPr>
          <a:xfrm>
            <a:off x="3657600" y="2590800"/>
            <a:ext cx="228600" cy="4572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rot="16200000" flipV="1">
            <a:off x="2514600" y="1752600"/>
            <a:ext cx="1524000" cy="609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971800" y="1295400"/>
            <a:ext cx="381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Left Brace 27"/>
          <p:cNvSpPr/>
          <p:nvPr/>
        </p:nvSpPr>
        <p:spPr>
          <a:xfrm>
            <a:off x="3657600" y="3200400"/>
            <a:ext cx="228600" cy="4572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rot="16200000" flipV="1">
            <a:off x="3429000" y="3276600"/>
            <a:ext cx="152400" cy="152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Left Brace 32"/>
          <p:cNvSpPr/>
          <p:nvPr/>
        </p:nvSpPr>
        <p:spPr>
          <a:xfrm>
            <a:off x="3657600" y="3733800"/>
            <a:ext cx="228600" cy="4572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 rot="10800000" flipV="1">
            <a:off x="1905000" y="3962400"/>
            <a:ext cx="1676400" cy="1066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Left Brace 35"/>
          <p:cNvSpPr/>
          <p:nvPr/>
        </p:nvSpPr>
        <p:spPr>
          <a:xfrm>
            <a:off x="3657600" y="4343400"/>
            <a:ext cx="228600" cy="4572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stCxn id="36" idx="1"/>
          </p:cNvCxnSpPr>
          <p:nvPr/>
        </p:nvCxnSpPr>
        <p:spPr>
          <a:xfrm rot="10800000" flipV="1">
            <a:off x="2819400" y="4572000"/>
            <a:ext cx="838200" cy="685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819400" y="5257800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28600" y="76200"/>
            <a:ext cx="8686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b="1" dirty="0" smtClean="0">
                <a:latin typeface="+mj-lt"/>
              </a:rPr>
              <a:t>QLM Refrigerator ID and Owner Concepts</a:t>
            </a:r>
            <a:endParaRPr lang="en-US" sz="3200" b="1" dirty="0">
              <a:latin typeface="+mj-lt"/>
            </a:endParaRPr>
          </a:p>
        </p:txBody>
      </p:sp>
      <p:pic>
        <p:nvPicPr>
          <p:cNvPr id="4" name="Picture 3" descr="image0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609600"/>
            <a:ext cx="4696239" cy="617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28600" y="76200"/>
            <a:ext cx="8686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b="1" dirty="0" smtClean="0">
                <a:latin typeface="+mj-lt"/>
              </a:rPr>
              <a:t>QLM to UDEF Mappings - continued</a:t>
            </a:r>
            <a:endParaRPr lang="en-US" sz="3200" b="1" dirty="0">
              <a:latin typeface="+mj-lt"/>
            </a:endParaRPr>
          </a:p>
        </p:txBody>
      </p:sp>
      <p:pic>
        <p:nvPicPr>
          <p:cNvPr id="9" name="Picture 8" descr="image0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685800"/>
            <a:ext cx="4648200" cy="6109063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524000"/>
            <a:ext cx="4419600" cy="278573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28600" y="76200"/>
            <a:ext cx="8686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b="1" dirty="0" smtClean="0">
                <a:latin typeface="+mj-lt"/>
              </a:rPr>
              <a:t>QLM Refrigerator Sensor Measurement Concepts</a:t>
            </a:r>
            <a:endParaRPr lang="en-US" sz="3200" b="1" dirty="0">
              <a:latin typeface="+mj-lt"/>
            </a:endParaRPr>
          </a:p>
        </p:txBody>
      </p:sp>
      <p:pic>
        <p:nvPicPr>
          <p:cNvPr id="5" name="Picture 4" descr="image01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685800"/>
            <a:ext cx="4504765" cy="609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28600" y="76200"/>
            <a:ext cx="8686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b="1" dirty="0" smtClean="0">
                <a:latin typeface="+mj-lt"/>
              </a:rPr>
              <a:t>QLM to UDEF Mappings - continued</a:t>
            </a:r>
            <a:endParaRPr lang="en-US" sz="3200" b="1" dirty="0">
              <a:latin typeface="+mj-lt"/>
            </a:endParaRPr>
          </a:p>
        </p:txBody>
      </p:sp>
      <p:pic>
        <p:nvPicPr>
          <p:cNvPr id="4" name="Picture 3" descr="image01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747974"/>
            <a:ext cx="4515130" cy="6110026"/>
          </a:xfrm>
          <a:prstGeom prst="rect">
            <a:avLst/>
          </a:prstGeom>
        </p:spPr>
      </p:pic>
      <p:pic>
        <p:nvPicPr>
          <p:cNvPr id="14540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1681079"/>
            <a:ext cx="5048250" cy="107164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2172</Words>
  <Application>Microsoft Macintosh PowerPoint</Application>
  <PresentationFormat>On-screen Show (4:3)</PresentationFormat>
  <Paragraphs>264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Mapping QLM Concepts to UDEF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Gap Analysis Tools Demo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QLM Concepts Mapped to UDEF</dc:title>
  <dc:creator>Owner</dc:creator>
  <cp:lastModifiedBy>Chris Harding</cp:lastModifiedBy>
  <cp:revision>39</cp:revision>
  <dcterms:created xsi:type="dcterms:W3CDTF">2011-04-21T17:26:30Z</dcterms:created>
  <dcterms:modified xsi:type="dcterms:W3CDTF">2012-07-18T15:21:49Z</dcterms:modified>
</cp:coreProperties>
</file>